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3" r:id="rId1"/>
    <p:sldMasterId id="2147483818" r:id="rId2"/>
    <p:sldMasterId id="2147483971" r:id="rId3"/>
  </p:sldMasterIdLst>
  <p:notesMasterIdLst>
    <p:notesMasterId r:id="rId33"/>
  </p:notesMasterIdLst>
  <p:sldIdLst>
    <p:sldId id="361" r:id="rId4"/>
    <p:sldId id="366" r:id="rId5"/>
    <p:sldId id="2362" r:id="rId6"/>
    <p:sldId id="345" r:id="rId7"/>
    <p:sldId id="375" r:id="rId8"/>
    <p:sldId id="376" r:id="rId9"/>
    <p:sldId id="2371" r:id="rId10"/>
    <p:sldId id="2373" r:id="rId11"/>
    <p:sldId id="340" r:id="rId12"/>
    <p:sldId id="2370" r:id="rId13"/>
    <p:sldId id="2369" r:id="rId14"/>
    <p:sldId id="2365" r:id="rId15"/>
    <p:sldId id="2367" r:id="rId16"/>
    <p:sldId id="2363" r:id="rId17"/>
    <p:sldId id="2366" r:id="rId18"/>
    <p:sldId id="2378" r:id="rId19"/>
    <p:sldId id="257" r:id="rId20"/>
    <p:sldId id="2368" r:id="rId21"/>
    <p:sldId id="2372" r:id="rId22"/>
    <p:sldId id="2382" r:id="rId23"/>
    <p:sldId id="2383" r:id="rId24"/>
    <p:sldId id="2379" r:id="rId25"/>
    <p:sldId id="2375" r:id="rId26"/>
    <p:sldId id="2377" r:id="rId27"/>
    <p:sldId id="2381" r:id="rId28"/>
    <p:sldId id="2374" r:id="rId29"/>
    <p:sldId id="347" r:id="rId30"/>
    <p:sldId id="346" r:id="rId31"/>
    <p:sldId id="235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43D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6"/>
    <p:restoredTop sz="99407" autoAdjust="0"/>
  </p:normalViewPr>
  <p:slideViewPr>
    <p:cSldViewPr snapToGrid="0" snapToObjects="1">
      <p:cViewPr>
        <p:scale>
          <a:sx n="75" d="100"/>
          <a:sy n="75" d="100"/>
        </p:scale>
        <p:origin x="-1864" y="-944"/>
      </p:cViewPr>
      <p:guideLst>
        <p:guide orient="horz" pos="2160"/>
        <p:guide pos="3840"/>
      </p:guideLst>
    </p:cSldViewPr>
  </p:slideViewPr>
  <p:notesTextViewPr>
    <p:cViewPr>
      <p:scale>
        <a:sx n="1" d="1"/>
        <a:sy n="1" d="1"/>
      </p:scale>
      <p:origin x="0" y="0"/>
    </p:cViewPr>
  </p:notesTextViewPr>
  <p:sorterViewPr>
    <p:cViewPr>
      <p:scale>
        <a:sx n="100" d="100"/>
        <a:sy n="100" d="100"/>
      </p:scale>
      <p:origin x="0" y="25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F5E1F-FB42-274F-B50F-B4D38379396B}" type="datetimeFigureOut">
              <a:rPr lang="en-US" smtClean="0"/>
              <a:t>11/11/20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56340-EA82-2A45-B006-C1C5E277363E}" type="slidenum">
              <a:rPr lang="en-US" smtClean="0"/>
              <a:t>‹#›</a:t>
            </a:fld>
            <a:endParaRPr lang="en-US" dirty="0"/>
          </a:p>
        </p:txBody>
      </p:sp>
    </p:spTree>
    <p:extLst>
      <p:ext uri="{BB962C8B-B14F-4D97-AF65-F5344CB8AC3E}">
        <p14:creationId xmlns:p14="http://schemas.microsoft.com/office/powerpoint/2010/main" val="73600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56340-EA82-2A45-B006-C1C5E277363E}" type="slidenum">
              <a:rPr lang="en-US" smtClean="0"/>
              <a:t>3</a:t>
            </a:fld>
            <a:endParaRPr lang="en-US" dirty="0"/>
          </a:p>
        </p:txBody>
      </p:sp>
    </p:spTree>
    <p:extLst>
      <p:ext uri="{BB962C8B-B14F-4D97-AF65-F5344CB8AC3E}">
        <p14:creationId xmlns:p14="http://schemas.microsoft.com/office/powerpoint/2010/main" val="2380584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56340-EA82-2A45-B006-C1C5E277363E}" type="slidenum">
              <a:rPr lang="en-US" smtClean="0"/>
              <a:t>7</a:t>
            </a:fld>
            <a:endParaRPr lang="en-US" dirty="0"/>
          </a:p>
        </p:txBody>
      </p:sp>
    </p:spTree>
    <p:extLst>
      <p:ext uri="{BB962C8B-B14F-4D97-AF65-F5344CB8AC3E}">
        <p14:creationId xmlns:p14="http://schemas.microsoft.com/office/powerpoint/2010/main" val="546979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554131-F536-5D41-92EC-712D4DE3C87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7837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44BA87E-708F-B444-8216-B184ECC0E73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3138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ECFA3B5-51DD-5E4B-9583-FDA007B12A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40341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_+Text">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srgbClr val="FFFFFF"/>
              </a:solidFill>
              <a:latin typeface="Arial"/>
              <a:ea typeface="ＭＳ Ｐゴシック" charset="-128"/>
              <a:cs typeface="ＭＳ Ｐゴシック" charset="-128"/>
            </a:endParaRPr>
          </a:p>
        </p:txBody>
      </p:sp>
      <p:pic>
        <p:nvPicPr>
          <p:cNvPr id="6" name="Picture 8" descr="IPFCC Pinwheel Solo.psd"/>
          <p:cNvPicPr>
            <a:picLocks noChangeAspect="1"/>
          </p:cNvPicPr>
          <p:nvPr userDrawn="1"/>
        </p:nvPicPr>
        <p:blipFill>
          <a:blip r:embed="rId2" cstate="email">
            <a:lum contrast="14000"/>
            <a:extLst>
              <a:ext uri="{28A0092B-C50C-407E-A947-70E740481C1C}">
                <a14:useLocalDpi xmlns:a14="http://schemas.microsoft.com/office/drawing/2010/main"/>
              </a:ext>
            </a:extLst>
          </a:blip>
          <a:srcRect/>
          <a:stretch>
            <a:fillRect/>
          </a:stretch>
        </p:blipFill>
        <p:spPr bwMode="auto">
          <a:xfrm>
            <a:off x="11125226" y="6078538"/>
            <a:ext cx="92921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897467" y="508000"/>
            <a:ext cx="10972800" cy="1143000"/>
          </a:xfrm>
        </p:spPr>
        <p:txBody>
          <a:bodyPr/>
          <a:lstStyle>
            <a:lvl1pPr algn="l">
              <a:defRPr>
                <a:ln>
                  <a:noFill/>
                </a:ln>
              </a:defRPr>
            </a:lvl1pPr>
          </a:lstStyle>
          <a:p>
            <a:r>
              <a:rPr lang="en-US" dirty="0"/>
              <a:t>Click to edit Master title style</a:t>
            </a:r>
          </a:p>
        </p:txBody>
      </p:sp>
      <p:sp>
        <p:nvSpPr>
          <p:cNvPr id="10" name="Picture Placeholder 9"/>
          <p:cNvSpPr>
            <a:spLocks noGrp="1"/>
          </p:cNvSpPr>
          <p:nvPr>
            <p:ph type="pic" sz="quarter" idx="10"/>
          </p:nvPr>
        </p:nvSpPr>
        <p:spPr>
          <a:xfrm>
            <a:off x="5706533" y="2006602"/>
            <a:ext cx="5875867" cy="3949700"/>
          </a:xfrm>
        </p:spPr>
        <p:txBody>
          <a:bodyPr/>
          <a:lstStyle>
            <a:lvl1pPr>
              <a:buFontTx/>
              <a:buNone/>
              <a:defRPr/>
            </a:lvl1pPr>
          </a:lstStyle>
          <a:p>
            <a:pPr lvl="0"/>
            <a:endParaRPr lang="en-US" noProof="0" dirty="0"/>
          </a:p>
        </p:txBody>
      </p:sp>
      <p:sp>
        <p:nvSpPr>
          <p:cNvPr id="8" name="Text Placeholder 7"/>
          <p:cNvSpPr>
            <a:spLocks noGrp="1"/>
          </p:cNvSpPr>
          <p:nvPr>
            <p:ph type="body" sz="quarter" idx="11"/>
          </p:nvPr>
        </p:nvSpPr>
        <p:spPr>
          <a:xfrm>
            <a:off x="931336" y="2095500"/>
            <a:ext cx="4436533" cy="3860800"/>
          </a:xfrm>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Tree>
    <p:extLst>
      <p:ext uri="{BB962C8B-B14F-4D97-AF65-F5344CB8AC3E}">
        <p14:creationId xmlns:p14="http://schemas.microsoft.com/office/powerpoint/2010/main" val="2173238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_Slide_Bullet_Text">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6807200" y="6400800"/>
            <a:ext cx="355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dirty="0">
              <a:solidFill>
                <a:srgbClr val="000000"/>
              </a:solidFill>
            </a:endParaRPr>
          </a:p>
        </p:txBody>
      </p:sp>
      <p:sp>
        <p:nvSpPr>
          <p:cNvPr id="5" name="Rectangle 4"/>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latin typeface="Arial"/>
              <a:ea typeface="ＭＳ Ｐゴシック" charset="-128"/>
              <a:cs typeface="ＭＳ Ｐゴシック" charset="-128"/>
            </a:endParaRPr>
          </a:p>
        </p:txBody>
      </p:sp>
      <p:pic>
        <p:nvPicPr>
          <p:cNvPr id="6" name="Picture 8" descr="IPFCC Pinwheel Solo.psd"/>
          <p:cNvPicPr>
            <a:picLocks noChangeAspect="1"/>
          </p:cNvPicPr>
          <p:nvPr/>
        </p:nvPicPr>
        <p:blipFill>
          <a:blip r:embed="rId2" cstate="email">
            <a:lum contrast="14000"/>
            <a:extLst>
              <a:ext uri="{28A0092B-C50C-407E-A947-70E740481C1C}">
                <a14:useLocalDpi xmlns:a14="http://schemas.microsoft.com/office/drawing/2010/main"/>
              </a:ext>
            </a:extLst>
          </a:blip>
          <a:srcRect/>
          <a:stretch>
            <a:fillRect/>
          </a:stretch>
        </p:blipFill>
        <p:spPr bwMode="auto">
          <a:xfrm>
            <a:off x="11125226" y="6078538"/>
            <a:ext cx="92921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p:cNvSpPr>
            <a:spLocks noChangeShapeType="1"/>
          </p:cNvSpPr>
          <p:nvPr/>
        </p:nvSpPr>
        <p:spPr bwMode="auto">
          <a:xfrm>
            <a:off x="609600" y="1301750"/>
            <a:ext cx="109728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solidFill>
                <a:srgbClr val="000000"/>
              </a:solidFill>
            </a:endParaRPr>
          </a:p>
        </p:txBody>
      </p:sp>
      <p:sp>
        <p:nvSpPr>
          <p:cNvPr id="11" name="Title 1"/>
          <p:cNvSpPr>
            <a:spLocks noGrp="1"/>
          </p:cNvSpPr>
          <p:nvPr>
            <p:ph type="title"/>
          </p:nvPr>
        </p:nvSpPr>
        <p:spPr>
          <a:xfrm>
            <a:off x="609600" y="274638"/>
            <a:ext cx="10972800" cy="1026794"/>
          </a:xfrm>
          <a:prstGeom prst="rect">
            <a:avLst/>
          </a:prstGeom>
        </p:spPr>
        <p:txBody>
          <a:bodyPr/>
          <a:lstStyle>
            <a:lvl1pPr algn="l">
              <a:defRPr sz="3600" b="0">
                <a:ln>
                  <a:noFill/>
                </a:ln>
                <a:solidFill>
                  <a:srgbClr val="400080"/>
                </a:solidFill>
                <a:latin typeface="Arial"/>
                <a:cs typeface="Arial"/>
              </a:defRPr>
            </a:lvl1pPr>
          </a:lstStyle>
          <a:p>
            <a:r>
              <a:rPr lang="en-US"/>
              <a:t>Click to edit Master title style</a:t>
            </a:r>
            <a:endParaRPr lang="en-US" dirty="0"/>
          </a:p>
        </p:txBody>
      </p:sp>
      <p:sp>
        <p:nvSpPr>
          <p:cNvPr id="12" name="Content Placeholder 2"/>
          <p:cNvSpPr>
            <a:spLocks noGrp="1"/>
          </p:cNvSpPr>
          <p:nvPr>
            <p:ph idx="1"/>
          </p:nvPr>
        </p:nvSpPr>
        <p:spPr>
          <a:xfrm>
            <a:off x="609600" y="1600206"/>
            <a:ext cx="10972800" cy="4525963"/>
          </a:xfrm>
          <a:prstGeom prst="rect">
            <a:avLst/>
          </a:prstGeom>
        </p:spPr>
        <p:txBody>
          <a:bodyPr/>
          <a:lstStyle>
            <a:lvl1pPr marL="342900" indent="-342900">
              <a:buClr>
                <a:schemeClr val="accent2"/>
              </a:buClr>
              <a:buSzPct val="75000"/>
              <a:buFont typeface="Wingdings" charset="2"/>
              <a:buChar char="u"/>
              <a:defRPr sz="2400">
                <a:ln>
                  <a:noFill/>
                </a:ln>
                <a:solidFill>
                  <a:srgbClr val="000090"/>
                </a:solidFill>
              </a:defRPr>
            </a:lvl1pPr>
            <a:lvl2pPr marL="800100" indent="-342900">
              <a:buClr>
                <a:schemeClr val="accent2"/>
              </a:buClr>
              <a:buSzPct val="90000"/>
              <a:buFont typeface="Courier New"/>
              <a:buChar char="o"/>
              <a:defRPr sz="2400">
                <a:ln>
                  <a:noFill/>
                </a:ln>
                <a:solidFill>
                  <a:srgbClr val="000090"/>
                </a:solidFill>
              </a:defRPr>
            </a:lvl2pPr>
            <a:lvl3pPr marL="1257300" indent="-342900">
              <a:buClr>
                <a:schemeClr val="accent2"/>
              </a:buClr>
              <a:buSzPct val="90000"/>
              <a:buFont typeface="Lucida Grande"/>
              <a:buChar char="-"/>
              <a:defRPr sz="2400">
                <a:ln>
                  <a:noFill/>
                </a:ln>
                <a:solidFill>
                  <a:srgbClr val="000090"/>
                </a:solidFill>
              </a:defRPr>
            </a:lvl3pPr>
            <a:lvl4pPr marL="1371600" indent="0">
              <a:buClr>
                <a:schemeClr val="accent2"/>
              </a:buClr>
              <a:buSzPct val="125000"/>
              <a:buFont typeface="Arial"/>
              <a:buNone/>
              <a:defRPr sz="2400">
                <a:ln>
                  <a:noFill/>
                </a:ln>
                <a:solidFill>
                  <a:srgbClr val="000090"/>
                </a:solidFill>
              </a:defRPr>
            </a:lvl4pPr>
            <a:lvl5pPr marL="1828800" indent="0">
              <a:buClr>
                <a:schemeClr val="accent2"/>
              </a:buClr>
              <a:buFont typeface="Arial"/>
              <a:buNone/>
              <a:defRPr sz="2400">
                <a:ln>
                  <a:noFill/>
                </a:ln>
                <a:solidFill>
                  <a:srgbClr val="000090"/>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5743151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_Slide_Bullet_Text">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6807200" y="6400800"/>
            <a:ext cx="355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dirty="0"/>
          </a:p>
        </p:txBody>
      </p:sp>
      <p:sp>
        <p:nvSpPr>
          <p:cNvPr id="5" name="Rectangle 4"/>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charset="-128"/>
              <a:cs typeface="ＭＳ Ｐゴシック" charset="-128"/>
            </a:endParaRPr>
          </a:p>
        </p:txBody>
      </p:sp>
      <p:pic>
        <p:nvPicPr>
          <p:cNvPr id="6" name="Picture 8" descr="IPFCC Pinwheel Solo.psd"/>
          <p:cNvPicPr>
            <a:picLocks noChangeAspect="1"/>
          </p:cNvPicPr>
          <p:nvPr/>
        </p:nvPicPr>
        <p:blipFill>
          <a:blip r:embed="rId2" cstate="email">
            <a:lum contrast="14000"/>
            <a:extLst>
              <a:ext uri="{28A0092B-C50C-407E-A947-70E740481C1C}">
                <a14:useLocalDpi xmlns:a14="http://schemas.microsoft.com/office/drawing/2010/main"/>
              </a:ext>
            </a:extLst>
          </a:blip>
          <a:srcRect/>
          <a:stretch>
            <a:fillRect/>
          </a:stretch>
        </p:blipFill>
        <p:spPr bwMode="auto">
          <a:xfrm>
            <a:off x="11125226" y="6078538"/>
            <a:ext cx="92921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p:cNvSpPr>
            <a:spLocks noChangeShapeType="1"/>
          </p:cNvSpPr>
          <p:nvPr/>
        </p:nvSpPr>
        <p:spPr bwMode="auto">
          <a:xfrm>
            <a:off x="609600" y="1301750"/>
            <a:ext cx="109728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1" name="Title 1"/>
          <p:cNvSpPr>
            <a:spLocks noGrp="1"/>
          </p:cNvSpPr>
          <p:nvPr>
            <p:ph type="title"/>
          </p:nvPr>
        </p:nvSpPr>
        <p:spPr>
          <a:xfrm>
            <a:off x="609600" y="274638"/>
            <a:ext cx="10972800" cy="1026794"/>
          </a:xfrm>
          <a:prstGeom prst="rect">
            <a:avLst/>
          </a:prstGeom>
        </p:spPr>
        <p:txBody>
          <a:bodyPr/>
          <a:lstStyle>
            <a:lvl1pPr algn="l">
              <a:defRPr sz="3600" b="0">
                <a:ln>
                  <a:noFill/>
                </a:ln>
                <a:solidFill>
                  <a:srgbClr val="400080"/>
                </a:solidFill>
                <a:latin typeface="Arial"/>
                <a:cs typeface="Arial"/>
              </a:defRPr>
            </a:lvl1pPr>
          </a:lstStyle>
          <a:p>
            <a:r>
              <a:rPr lang="en-US"/>
              <a:t>Click to edit Master title style</a:t>
            </a:r>
            <a:endParaRPr lang="en-US" dirty="0"/>
          </a:p>
        </p:txBody>
      </p:sp>
      <p:sp>
        <p:nvSpPr>
          <p:cNvPr id="12" name="Content Placeholder 2"/>
          <p:cNvSpPr>
            <a:spLocks noGrp="1"/>
          </p:cNvSpPr>
          <p:nvPr>
            <p:ph idx="1"/>
          </p:nvPr>
        </p:nvSpPr>
        <p:spPr>
          <a:xfrm>
            <a:off x="609600" y="1600206"/>
            <a:ext cx="10972800" cy="4525963"/>
          </a:xfrm>
          <a:prstGeom prst="rect">
            <a:avLst/>
          </a:prstGeom>
        </p:spPr>
        <p:txBody>
          <a:bodyPr/>
          <a:lstStyle>
            <a:lvl1pPr marL="342900" indent="-342900">
              <a:buClr>
                <a:schemeClr val="accent2"/>
              </a:buClr>
              <a:buSzPct val="75000"/>
              <a:buFont typeface="Wingdings" charset="2"/>
              <a:buChar char="u"/>
              <a:defRPr sz="2400">
                <a:ln>
                  <a:noFill/>
                </a:ln>
                <a:solidFill>
                  <a:srgbClr val="000090"/>
                </a:solidFill>
              </a:defRPr>
            </a:lvl1pPr>
            <a:lvl2pPr marL="800100" indent="-342900">
              <a:buClr>
                <a:schemeClr val="accent2"/>
              </a:buClr>
              <a:buSzPct val="90000"/>
              <a:buFont typeface="Courier New"/>
              <a:buChar char="o"/>
              <a:defRPr sz="2400">
                <a:ln>
                  <a:noFill/>
                </a:ln>
                <a:solidFill>
                  <a:srgbClr val="000090"/>
                </a:solidFill>
              </a:defRPr>
            </a:lvl2pPr>
            <a:lvl3pPr marL="1257300" indent="-342900">
              <a:buClr>
                <a:schemeClr val="accent2"/>
              </a:buClr>
              <a:buSzPct val="90000"/>
              <a:buFont typeface="Lucida Grande"/>
              <a:buChar char="-"/>
              <a:defRPr sz="2400">
                <a:ln>
                  <a:noFill/>
                </a:ln>
                <a:solidFill>
                  <a:srgbClr val="000090"/>
                </a:solidFill>
              </a:defRPr>
            </a:lvl3pPr>
            <a:lvl4pPr marL="1371600" indent="0">
              <a:buClr>
                <a:schemeClr val="accent2"/>
              </a:buClr>
              <a:buSzPct val="125000"/>
              <a:buFont typeface="Arial"/>
              <a:buNone/>
              <a:defRPr sz="2400">
                <a:ln>
                  <a:noFill/>
                </a:ln>
                <a:solidFill>
                  <a:srgbClr val="000090"/>
                </a:solidFill>
              </a:defRPr>
            </a:lvl4pPr>
            <a:lvl5pPr marL="1828800" indent="0">
              <a:buClr>
                <a:schemeClr val="accent2"/>
              </a:buClr>
              <a:buFont typeface="Arial"/>
              <a:buNone/>
              <a:defRPr sz="2400">
                <a:ln>
                  <a:noFill/>
                </a:ln>
                <a:solidFill>
                  <a:srgbClr val="000090"/>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990553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_Slide_Bullet_Text">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6807200" y="6400800"/>
            <a:ext cx="355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dirty="0"/>
          </a:p>
        </p:txBody>
      </p:sp>
      <p:sp>
        <p:nvSpPr>
          <p:cNvPr id="5" name="Rectangle 4"/>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charset="-128"/>
              <a:cs typeface="ＭＳ Ｐゴシック" charset="-128"/>
            </a:endParaRPr>
          </a:p>
        </p:txBody>
      </p:sp>
      <p:sp>
        <p:nvSpPr>
          <p:cNvPr id="6" name="Line 4"/>
          <p:cNvSpPr>
            <a:spLocks noChangeShapeType="1"/>
          </p:cNvSpPr>
          <p:nvPr/>
        </p:nvSpPr>
        <p:spPr bwMode="auto">
          <a:xfrm>
            <a:off x="609600" y="1301750"/>
            <a:ext cx="109728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1" name="Title 1"/>
          <p:cNvSpPr>
            <a:spLocks noGrp="1"/>
          </p:cNvSpPr>
          <p:nvPr>
            <p:ph type="title"/>
          </p:nvPr>
        </p:nvSpPr>
        <p:spPr>
          <a:xfrm>
            <a:off x="609600" y="274638"/>
            <a:ext cx="10972800" cy="1026794"/>
          </a:xfrm>
          <a:prstGeom prst="rect">
            <a:avLst/>
          </a:prstGeom>
        </p:spPr>
        <p:txBody>
          <a:bodyPr/>
          <a:lstStyle>
            <a:lvl1pPr algn="l">
              <a:defRPr sz="3600" b="0">
                <a:ln>
                  <a:noFill/>
                </a:ln>
                <a:solidFill>
                  <a:srgbClr val="400080"/>
                </a:solidFill>
                <a:latin typeface="Arial"/>
                <a:cs typeface="Arial"/>
              </a:defRPr>
            </a:lvl1pPr>
          </a:lstStyle>
          <a:p>
            <a:r>
              <a:rPr lang="en-US"/>
              <a:t>Click to edit Master title style</a:t>
            </a:r>
            <a:endParaRPr lang="en-US" dirty="0"/>
          </a:p>
        </p:txBody>
      </p:sp>
      <p:sp>
        <p:nvSpPr>
          <p:cNvPr id="12" name="Content Placeholder 2"/>
          <p:cNvSpPr>
            <a:spLocks noGrp="1"/>
          </p:cNvSpPr>
          <p:nvPr>
            <p:ph idx="1"/>
          </p:nvPr>
        </p:nvSpPr>
        <p:spPr>
          <a:xfrm>
            <a:off x="609600" y="1600206"/>
            <a:ext cx="10972800" cy="4525963"/>
          </a:xfrm>
          <a:prstGeom prst="rect">
            <a:avLst/>
          </a:prstGeom>
        </p:spPr>
        <p:txBody>
          <a:bodyPr/>
          <a:lstStyle>
            <a:lvl1pPr marL="342900" indent="-342900">
              <a:buClr>
                <a:schemeClr val="accent2"/>
              </a:buClr>
              <a:buSzPct val="75000"/>
              <a:buFont typeface="Wingdings" charset="2"/>
              <a:buChar char="u"/>
              <a:defRPr sz="2400">
                <a:ln>
                  <a:noFill/>
                </a:ln>
                <a:solidFill>
                  <a:srgbClr val="000090"/>
                </a:solidFill>
              </a:defRPr>
            </a:lvl1pPr>
            <a:lvl2pPr marL="800100" indent="-342900">
              <a:buClr>
                <a:schemeClr val="accent2"/>
              </a:buClr>
              <a:buSzPct val="90000"/>
              <a:buFont typeface="Courier New"/>
              <a:buChar char="o"/>
              <a:defRPr sz="2400">
                <a:ln>
                  <a:noFill/>
                </a:ln>
                <a:solidFill>
                  <a:srgbClr val="000090"/>
                </a:solidFill>
              </a:defRPr>
            </a:lvl2pPr>
            <a:lvl3pPr marL="1257300" indent="-342900">
              <a:buClr>
                <a:schemeClr val="accent2"/>
              </a:buClr>
              <a:buSzPct val="90000"/>
              <a:buFont typeface="Lucida Grande"/>
              <a:buChar char="-"/>
              <a:defRPr sz="2400">
                <a:ln>
                  <a:noFill/>
                </a:ln>
                <a:solidFill>
                  <a:srgbClr val="000090"/>
                </a:solidFill>
              </a:defRPr>
            </a:lvl3pPr>
            <a:lvl4pPr marL="1371600" indent="0">
              <a:buClr>
                <a:schemeClr val="accent2"/>
              </a:buClr>
              <a:buSzPct val="125000"/>
              <a:buFont typeface="Arial"/>
              <a:buNone/>
              <a:defRPr sz="2400">
                <a:ln>
                  <a:noFill/>
                </a:ln>
                <a:solidFill>
                  <a:srgbClr val="000090"/>
                </a:solidFill>
              </a:defRPr>
            </a:lvl4pPr>
            <a:lvl5pPr marL="1828800" indent="0">
              <a:buClr>
                <a:schemeClr val="accent2"/>
              </a:buClr>
              <a:buFont typeface="Arial"/>
              <a:buNone/>
              <a:defRPr sz="2400">
                <a:ln>
                  <a:noFill/>
                </a:ln>
                <a:solidFill>
                  <a:srgbClr val="000090"/>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8706288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pening Pinwheel">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charset="-128"/>
              <a:cs typeface="ＭＳ Ｐゴシック" charset="-128"/>
            </a:endParaRPr>
          </a:p>
        </p:txBody>
      </p:sp>
      <p:pic>
        <p:nvPicPr>
          <p:cNvPr id="3" name="Picture 5" descr="PPT Title Slide Arial.psd"/>
          <p:cNvPicPr>
            <a:picLocks noChangeAspect="1"/>
          </p:cNvPicPr>
          <p:nvPr/>
        </p:nvPicPr>
        <p:blipFill>
          <a:blip r:embed="rId2" cstate="email">
            <a:lum contrast="10000"/>
            <a:extLst>
              <a:ext uri="{28A0092B-C50C-407E-A947-70E740481C1C}">
                <a14:useLocalDpi xmlns:a14="http://schemas.microsoft.com/office/drawing/2010/main"/>
              </a:ext>
            </a:extLst>
          </a:blip>
          <a:srcRect/>
          <a:stretch>
            <a:fillRect/>
          </a:stretch>
        </p:blipFill>
        <p:spPr bwMode="auto">
          <a:xfrm>
            <a:off x="0" y="590550"/>
            <a:ext cx="121920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223097"/>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_with_Name_44/24">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6807200" y="6400800"/>
            <a:ext cx="355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dirty="0"/>
          </a:p>
        </p:txBody>
      </p:sp>
      <p:sp>
        <p:nvSpPr>
          <p:cNvPr id="4" name="Rectangle 3"/>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charset="-128"/>
              <a:cs typeface="ＭＳ Ｐゴシック" charset="-128"/>
            </a:endParaRPr>
          </a:p>
        </p:txBody>
      </p:sp>
      <p:pic>
        <p:nvPicPr>
          <p:cNvPr id="5" name="Picture 8" descr="IPFCC Logo Pinwheel Right RGB.psd"/>
          <p:cNvPicPr>
            <a:picLocks noChangeAspect="1"/>
          </p:cNvPicPr>
          <p:nvPr/>
        </p:nvPicPr>
        <p:blipFill>
          <a:blip r:embed="rId2" cstate="email">
            <a:lum contrast="16000"/>
            <a:extLst>
              <a:ext uri="{28A0092B-C50C-407E-A947-70E740481C1C}">
                <a14:useLocalDpi xmlns:a14="http://schemas.microsoft.com/office/drawing/2010/main"/>
              </a:ext>
            </a:extLst>
          </a:blip>
          <a:srcRect/>
          <a:stretch>
            <a:fillRect/>
          </a:stretch>
        </p:blipFill>
        <p:spPr bwMode="auto">
          <a:xfrm>
            <a:off x="6807200" y="6223000"/>
            <a:ext cx="527473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quarter" idx="10"/>
          </p:nvPr>
        </p:nvSpPr>
        <p:spPr>
          <a:xfrm>
            <a:off x="910193" y="2540000"/>
            <a:ext cx="10469033" cy="3556000"/>
          </a:xfrm>
        </p:spPr>
        <p:txBody>
          <a:bodyPr/>
          <a:lstStyle>
            <a:lvl1pPr marL="0" indent="0">
              <a:buFontTx/>
              <a:buNone/>
              <a:defRPr sz="4400">
                <a:solidFill>
                  <a:srgbClr val="400080"/>
                </a:solidFill>
              </a:defRPr>
            </a:lvl1pPr>
            <a:lvl2pPr marL="2295144" indent="0">
              <a:lnSpc>
                <a:spcPct val="100000"/>
              </a:lnSpc>
              <a:spcBef>
                <a:spcPts val="2376"/>
              </a:spcBef>
              <a:buFontTx/>
              <a:buNone/>
              <a:defRPr sz="2400">
                <a:solidFill>
                  <a:srgbClr val="400080"/>
                </a:solidFill>
              </a:defRPr>
            </a:lvl2pPr>
            <a:lvl3pPr>
              <a:buFontTx/>
              <a:buNone/>
              <a:defRPr/>
            </a:lvl3pPr>
            <a:lvl4pPr>
              <a:buFontTx/>
              <a:buNone/>
              <a:defRPr/>
            </a:lvl4pPr>
            <a:lvl5pPr>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755379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_no_bullet">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6807200" y="6400800"/>
            <a:ext cx="355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dirty="0"/>
          </a:p>
        </p:txBody>
      </p:sp>
      <p:sp>
        <p:nvSpPr>
          <p:cNvPr id="5" name="Rectangle 4"/>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charset="-128"/>
              <a:cs typeface="ＭＳ Ｐゴシック" charset="-128"/>
            </a:endParaRPr>
          </a:p>
        </p:txBody>
      </p:sp>
      <p:pic>
        <p:nvPicPr>
          <p:cNvPr id="6" name="Picture 7" descr="IPFCC Pinwheel Solo.psd"/>
          <p:cNvPicPr>
            <a:picLocks noChangeAspect="1"/>
          </p:cNvPicPr>
          <p:nvPr/>
        </p:nvPicPr>
        <p:blipFill>
          <a:blip r:embed="rId2" cstate="email">
            <a:lum contrast="14000"/>
            <a:extLst>
              <a:ext uri="{28A0092B-C50C-407E-A947-70E740481C1C}">
                <a14:useLocalDpi xmlns:a14="http://schemas.microsoft.com/office/drawing/2010/main"/>
              </a:ext>
            </a:extLst>
          </a:blip>
          <a:srcRect/>
          <a:stretch>
            <a:fillRect/>
          </a:stretch>
        </p:blipFill>
        <p:spPr bwMode="auto">
          <a:xfrm>
            <a:off x="11125226" y="6078538"/>
            <a:ext cx="92921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91067" y="274638"/>
            <a:ext cx="10972800" cy="1236662"/>
          </a:xfrm>
          <a:prstGeom prst="rect">
            <a:avLst/>
          </a:prstGeom>
        </p:spPr>
        <p:txBody>
          <a:bodyPr/>
          <a:lstStyle>
            <a:lvl1pPr algn="l">
              <a:defRPr sz="3600" b="0">
                <a:ln>
                  <a:noFill/>
                </a:ln>
                <a:solidFill>
                  <a:srgbClr val="400080"/>
                </a:solidFill>
                <a:latin typeface="Arial"/>
                <a:cs typeface="Arial"/>
              </a:defRPr>
            </a:lvl1pPr>
          </a:lstStyle>
          <a:p>
            <a:r>
              <a:rPr lang="en-US"/>
              <a:t>Click to edit Master title style</a:t>
            </a:r>
            <a:endParaRPr lang="en-US" dirty="0"/>
          </a:p>
        </p:txBody>
      </p:sp>
      <p:sp>
        <p:nvSpPr>
          <p:cNvPr id="12" name="Content Placeholder 2"/>
          <p:cNvSpPr>
            <a:spLocks noGrp="1"/>
          </p:cNvSpPr>
          <p:nvPr>
            <p:ph idx="1"/>
          </p:nvPr>
        </p:nvSpPr>
        <p:spPr>
          <a:xfrm>
            <a:off x="508000" y="1765304"/>
            <a:ext cx="10972800" cy="3992563"/>
          </a:xfrm>
          <a:prstGeom prst="rect">
            <a:avLst/>
          </a:prstGeom>
        </p:spPr>
        <p:txBody>
          <a:bodyPr/>
          <a:lstStyle>
            <a:lvl1pPr marL="0" indent="0">
              <a:buClr>
                <a:srgbClr val="5773BD"/>
              </a:buClr>
              <a:buSzPct val="90000"/>
              <a:buFontTx/>
              <a:buNone/>
              <a:defRPr sz="2400">
                <a:ln>
                  <a:noFill/>
                </a:ln>
                <a:solidFill>
                  <a:srgbClr val="000090"/>
                </a:solidFill>
              </a:defRPr>
            </a:lvl1pPr>
            <a:lvl2pPr>
              <a:buClr>
                <a:srgbClr val="5773BD"/>
              </a:buClr>
              <a:buSzPct val="90000"/>
              <a:buFont typeface="Monaco"/>
              <a:buNone/>
              <a:defRPr sz="2000">
                <a:ln>
                  <a:noFill/>
                </a:ln>
                <a:solidFill>
                  <a:srgbClr val="000090"/>
                </a:solidFill>
              </a:defRPr>
            </a:lvl2pPr>
            <a:lvl3pPr>
              <a:buClr>
                <a:srgbClr val="5773BD"/>
              </a:buClr>
              <a:buSzPct val="90000"/>
              <a:buFont typeface="Wingdings" charset="2"/>
              <a:buChar char="u"/>
              <a:defRPr sz="2000">
                <a:ln>
                  <a:noFill/>
                </a:ln>
                <a:solidFill>
                  <a:srgbClr val="000090"/>
                </a:solidFill>
              </a:defRPr>
            </a:lvl3pPr>
            <a:lvl4pPr>
              <a:buClr>
                <a:srgbClr val="5773BD"/>
              </a:buClr>
              <a:buSzPct val="125000"/>
              <a:buFont typeface="Lucida Grande"/>
              <a:buChar char="●"/>
              <a:defRPr sz="2000">
                <a:ln>
                  <a:noFill/>
                </a:ln>
                <a:solidFill>
                  <a:srgbClr val="000090"/>
                </a:solidFill>
              </a:defRPr>
            </a:lvl4pPr>
            <a:lvl5pPr>
              <a:buClr>
                <a:srgbClr val="5773BD"/>
              </a:buClr>
              <a:defRPr sz="2000">
                <a:ln>
                  <a:noFill/>
                </a:ln>
                <a:solidFill>
                  <a:srgbClr val="000090"/>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4845623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_Slide_Pinwheel_only">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6807200" y="6400800"/>
            <a:ext cx="355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dirty="0"/>
          </a:p>
        </p:txBody>
      </p:sp>
      <p:sp>
        <p:nvSpPr>
          <p:cNvPr id="4" name="Rectangle 3"/>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charset="-128"/>
              <a:cs typeface="ＭＳ Ｐゴシック" charset="-128"/>
            </a:endParaRPr>
          </a:p>
        </p:txBody>
      </p:sp>
      <p:pic>
        <p:nvPicPr>
          <p:cNvPr id="5" name="Picture 8" descr="IPFCC Pinwheel Solo.psd"/>
          <p:cNvPicPr>
            <a:picLocks noChangeAspect="1"/>
          </p:cNvPicPr>
          <p:nvPr/>
        </p:nvPicPr>
        <p:blipFill>
          <a:blip r:embed="rId2" cstate="email">
            <a:lum contrast="14000"/>
            <a:extLst>
              <a:ext uri="{28A0092B-C50C-407E-A947-70E740481C1C}">
                <a14:useLocalDpi xmlns:a14="http://schemas.microsoft.com/office/drawing/2010/main"/>
              </a:ext>
            </a:extLst>
          </a:blip>
          <a:srcRect/>
          <a:stretch>
            <a:fillRect/>
          </a:stretch>
        </p:blipFill>
        <p:spPr bwMode="auto">
          <a:xfrm>
            <a:off x="11125226" y="6078538"/>
            <a:ext cx="92921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609600" y="274638"/>
            <a:ext cx="10972800" cy="1026794"/>
          </a:xfrm>
          <a:prstGeom prst="rect">
            <a:avLst/>
          </a:prstGeom>
        </p:spPr>
        <p:txBody>
          <a:bodyPr/>
          <a:lstStyle>
            <a:lvl1pPr algn="l">
              <a:defRPr sz="3600" b="0">
                <a:ln>
                  <a:noFill/>
                </a:ln>
                <a:solidFill>
                  <a:srgbClr val="400080"/>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49852751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0A68A66-9C08-6649-B6C8-BA1876220FC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15008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_Caption">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6807200" y="6400800"/>
            <a:ext cx="355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dirty="0"/>
          </a:p>
        </p:txBody>
      </p:sp>
      <p:sp>
        <p:nvSpPr>
          <p:cNvPr id="5" name="Rectangle 4"/>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charset="-128"/>
              <a:cs typeface="ＭＳ Ｐゴシック" charset="-128"/>
            </a:endParaRPr>
          </a:p>
        </p:txBody>
      </p:sp>
      <p:pic>
        <p:nvPicPr>
          <p:cNvPr id="6" name="Picture 8" descr="IPFCC Pinwheel Solo.psd"/>
          <p:cNvPicPr>
            <a:picLocks noChangeAspect="1"/>
          </p:cNvPicPr>
          <p:nvPr/>
        </p:nvPicPr>
        <p:blipFill>
          <a:blip r:embed="rId2" cstate="email">
            <a:lum contrast="14000"/>
            <a:extLst>
              <a:ext uri="{28A0092B-C50C-407E-A947-70E740481C1C}">
                <a14:useLocalDpi xmlns:a14="http://schemas.microsoft.com/office/drawing/2010/main"/>
              </a:ext>
            </a:extLst>
          </a:blip>
          <a:srcRect/>
          <a:stretch>
            <a:fillRect/>
          </a:stretch>
        </p:blipFill>
        <p:spPr bwMode="auto">
          <a:xfrm>
            <a:off x="11125226" y="6078538"/>
            <a:ext cx="92921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931333" y="5219700"/>
            <a:ext cx="9431867" cy="736600"/>
          </a:xfrm>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0" name="Picture Placeholder 9"/>
          <p:cNvSpPr>
            <a:spLocks noGrp="1"/>
          </p:cNvSpPr>
          <p:nvPr>
            <p:ph type="pic" sz="quarter" idx="11"/>
          </p:nvPr>
        </p:nvSpPr>
        <p:spPr>
          <a:xfrm>
            <a:off x="2489200" y="800100"/>
            <a:ext cx="6705600" cy="3873500"/>
          </a:xfrm>
        </p:spPr>
        <p:txBody>
          <a:bodyPr/>
          <a:lstStyle>
            <a:lvl1pPr>
              <a:buFontTx/>
              <a:buNone/>
              <a:defRPr/>
            </a:lvl1pPr>
          </a:lstStyle>
          <a:p>
            <a:pPr lvl="0"/>
            <a:r>
              <a:rPr lang="en-US" noProof="0" dirty="0"/>
              <a:t>Drag picture to placeholder or click icon to add</a:t>
            </a:r>
          </a:p>
        </p:txBody>
      </p:sp>
    </p:spTree>
    <p:extLst>
      <p:ext uri="{BB962C8B-B14F-4D97-AF65-F5344CB8AC3E}">
        <p14:creationId xmlns:p14="http://schemas.microsoft.com/office/powerpoint/2010/main" val="294330438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endParaRPr lang="en-US" dirty="0"/>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dirty="0"/>
          </a:p>
        </p:txBody>
      </p:sp>
      <p:sp>
        <p:nvSpPr>
          <p:cNvPr id="5"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55B6FDAD-644F-F243-9EB2-1270F8A1B295}" type="slidenum">
              <a:rPr lang="en-US"/>
              <a:pPr/>
              <a:t>‹#›</a:t>
            </a:fld>
            <a:endParaRPr lang="en-US" dirty="0"/>
          </a:p>
        </p:txBody>
      </p:sp>
    </p:spTree>
    <p:extLst>
      <p:ext uri="{BB962C8B-B14F-4D97-AF65-F5344CB8AC3E}">
        <p14:creationId xmlns:p14="http://schemas.microsoft.com/office/powerpoint/2010/main" val="965523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95122A-A81C-6446-9C1B-3C411E7419CB}" type="datetimeFigureOut">
              <a:rPr lang="en-US" smtClean="0"/>
              <a:t>11/11/20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C82DAB-D572-794A-A7B1-524ADCD6719E}" type="slidenum">
              <a:rPr lang="en-US" smtClean="0"/>
              <a:t>‹#›</a:t>
            </a:fld>
            <a:endParaRPr lang="en-US" dirty="0"/>
          </a:p>
        </p:txBody>
      </p:sp>
    </p:spTree>
    <p:extLst>
      <p:ext uri="{BB962C8B-B14F-4D97-AF65-F5344CB8AC3E}">
        <p14:creationId xmlns:p14="http://schemas.microsoft.com/office/powerpoint/2010/main" val="274548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95122A-A81C-6446-9C1B-3C411E7419CB}" type="datetimeFigureOut">
              <a:rPr lang="en-US" smtClean="0"/>
              <a:t>11/11/20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C82DAB-D572-794A-A7B1-524ADCD6719E}" type="slidenum">
              <a:rPr lang="en-US" smtClean="0"/>
              <a:t>‹#›</a:t>
            </a:fld>
            <a:endParaRPr lang="en-US" dirty="0"/>
          </a:p>
        </p:txBody>
      </p:sp>
    </p:spTree>
    <p:extLst>
      <p:ext uri="{BB962C8B-B14F-4D97-AF65-F5344CB8AC3E}">
        <p14:creationId xmlns:p14="http://schemas.microsoft.com/office/powerpoint/2010/main" val="4134689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95122A-A81C-6446-9C1B-3C411E7419CB}" type="datetimeFigureOut">
              <a:rPr lang="en-US" smtClean="0"/>
              <a:t>11/11/20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C82DAB-D572-794A-A7B1-524ADCD6719E}" type="slidenum">
              <a:rPr lang="en-US" smtClean="0"/>
              <a:t>‹#›</a:t>
            </a:fld>
            <a:endParaRPr lang="en-US" dirty="0"/>
          </a:p>
        </p:txBody>
      </p:sp>
    </p:spTree>
    <p:extLst>
      <p:ext uri="{BB962C8B-B14F-4D97-AF65-F5344CB8AC3E}">
        <p14:creationId xmlns:p14="http://schemas.microsoft.com/office/powerpoint/2010/main" val="372757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95122A-A81C-6446-9C1B-3C411E7419CB}" type="datetimeFigureOut">
              <a:rPr lang="en-US" smtClean="0"/>
              <a:t>11/11/20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C82DAB-D572-794A-A7B1-524ADCD6719E}" type="slidenum">
              <a:rPr lang="en-US" smtClean="0"/>
              <a:t>‹#›</a:t>
            </a:fld>
            <a:endParaRPr lang="en-US" dirty="0"/>
          </a:p>
        </p:txBody>
      </p:sp>
    </p:spTree>
    <p:extLst>
      <p:ext uri="{BB962C8B-B14F-4D97-AF65-F5344CB8AC3E}">
        <p14:creationId xmlns:p14="http://schemas.microsoft.com/office/powerpoint/2010/main" val="1147664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95122A-A81C-6446-9C1B-3C411E7419CB}" type="datetimeFigureOut">
              <a:rPr lang="en-US" smtClean="0"/>
              <a:t>11/11/20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C82DAB-D572-794A-A7B1-524ADCD6719E}" type="slidenum">
              <a:rPr lang="en-US" smtClean="0"/>
              <a:t>‹#›</a:t>
            </a:fld>
            <a:endParaRPr lang="en-US" dirty="0"/>
          </a:p>
        </p:txBody>
      </p:sp>
    </p:spTree>
    <p:extLst>
      <p:ext uri="{BB962C8B-B14F-4D97-AF65-F5344CB8AC3E}">
        <p14:creationId xmlns:p14="http://schemas.microsoft.com/office/powerpoint/2010/main" val="267441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95122A-A81C-6446-9C1B-3C411E7419CB}" type="datetimeFigureOut">
              <a:rPr lang="en-US" smtClean="0"/>
              <a:t>11/11/20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C82DAB-D572-794A-A7B1-524ADCD6719E}" type="slidenum">
              <a:rPr lang="en-US" smtClean="0"/>
              <a:t>‹#›</a:t>
            </a:fld>
            <a:endParaRPr lang="en-US" dirty="0"/>
          </a:p>
        </p:txBody>
      </p:sp>
    </p:spTree>
    <p:extLst>
      <p:ext uri="{BB962C8B-B14F-4D97-AF65-F5344CB8AC3E}">
        <p14:creationId xmlns:p14="http://schemas.microsoft.com/office/powerpoint/2010/main" val="1965212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5122A-A81C-6446-9C1B-3C411E7419CB}" type="datetimeFigureOut">
              <a:rPr lang="en-US" smtClean="0"/>
              <a:t>11/11/20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C82DAB-D572-794A-A7B1-524ADCD6719E}" type="slidenum">
              <a:rPr lang="en-US" smtClean="0"/>
              <a:t>‹#›</a:t>
            </a:fld>
            <a:endParaRPr lang="en-US" dirty="0"/>
          </a:p>
        </p:txBody>
      </p:sp>
    </p:spTree>
    <p:extLst>
      <p:ext uri="{BB962C8B-B14F-4D97-AF65-F5344CB8AC3E}">
        <p14:creationId xmlns:p14="http://schemas.microsoft.com/office/powerpoint/2010/main" val="3837081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95122A-A81C-6446-9C1B-3C411E7419CB}" type="datetimeFigureOut">
              <a:rPr lang="en-US" smtClean="0"/>
              <a:t>11/11/20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C82DAB-D572-794A-A7B1-524ADCD6719E}" type="slidenum">
              <a:rPr lang="en-US" smtClean="0"/>
              <a:t>‹#›</a:t>
            </a:fld>
            <a:endParaRPr lang="en-US" dirty="0"/>
          </a:p>
        </p:txBody>
      </p:sp>
    </p:spTree>
    <p:extLst>
      <p:ext uri="{BB962C8B-B14F-4D97-AF65-F5344CB8AC3E}">
        <p14:creationId xmlns:p14="http://schemas.microsoft.com/office/powerpoint/2010/main" val="20994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D8DCE4B-7B78-8346-B1A8-77D4C0ADAD1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22692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95122A-A81C-6446-9C1B-3C411E7419CB}" type="datetimeFigureOut">
              <a:rPr lang="en-US" smtClean="0"/>
              <a:t>11/11/20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C82DAB-D572-794A-A7B1-524ADCD6719E}" type="slidenum">
              <a:rPr lang="en-US" smtClean="0"/>
              <a:t>‹#›</a:t>
            </a:fld>
            <a:endParaRPr lang="en-US" dirty="0"/>
          </a:p>
        </p:txBody>
      </p:sp>
    </p:spTree>
    <p:extLst>
      <p:ext uri="{BB962C8B-B14F-4D97-AF65-F5344CB8AC3E}">
        <p14:creationId xmlns:p14="http://schemas.microsoft.com/office/powerpoint/2010/main" val="1419149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95122A-A81C-6446-9C1B-3C411E7419CB}" type="datetimeFigureOut">
              <a:rPr lang="en-US" smtClean="0"/>
              <a:t>11/11/20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C82DAB-D572-794A-A7B1-524ADCD6719E}" type="slidenum">
              <a:rPr lang="en-US" smtClean="0"/>
              <a:t>‹#›</a:t>
            </a:fld>
            <a:endParaRPr lang="en-US" dirty="0"/>
          </a:p>
        </p:txBody>
      </p:sp>
    </p:spTree>
    <p:extLst>
      <p:ext uri="{BB962C8B-B14F-4D97-AF65-F5344CB8AC3E}">
        <p14:creationId xmlns:p14="http://schemas.microsoft.com/office/powerpoint/2010/main" val="3458097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95122A-A81C-6446-9C1B-3C411E7419CB}" type="datetimeFigureOut">
              <a:rPr lang="en-US" smtClean="0"/>
              <a:t>11/11/20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C82DAB-D572-794A-A7B1-524ADCD6719E}" type="slidenum">
              <a:rPr lang="en-US" smtClean="0"/>
              <a:t>‹#›</a:t>
            </a:fld>
            <a:endParaRPr lang="en-US" dirty="0"/>
          </a:p>
        </p:txBody>
      </p:sp>
    </p:spTree>
    <p:extLst>
      <p:ext uri="{BB962C8B-B14F-4D97-AF65-F5344CB8AC3E}">
        <p14:creationId xmlns:p14="http://schemas.microsoft.com/office/powerpoint/2010/main" val="329850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lide_no_bullet">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6807200" y="6400800"/>
            <a:ext cx="3556000" cy="369332"/>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dirty="0"/>
          </a:p>
        </p:txBody>
      </p:sp>
      <p:sp>
        <p:nvSpPr>
          <p:cNvPr id="5" name="Rectangle 4"/>
          <p:cNvSpPr>
            <a:spLocks noChangeArrowheads="1"/>
          </p:cNvSpPr>
          <p:nvPr userDrawn="1"/>
        </p:nvSpPr>
        <p:spPr bwMode="auto">
          <a:xfrm>
            <a:off x="0" y="0"/>
            <a:ext cx="12192000" cy="6858000"/>
          </a:xfrm>
          <a:prstGeom prst="rect">
            <a:avLst/>
          </a:prstGeom>
          <a:solidFill>
            <a:schemeClr val="bg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rgbClr val="FFFFFF"/>
              </a:solidFill>
              <a:latin typeface="+mn-lt"/>
              <a:ea typeface="ＭＳ Ｐゴシック" charset="-128"/>
              <a:cs typeface="ＭＳ Ｐゴシック" charset="-128"/>
            </a:endParaRPr>
          </a:p>
        </p:txBody>
      </p:sp>
      <p:pic>
        <p:nvPicPr>
          <p:cNvPr id="6" name="Picture 7" descr="IPFCC Pinwheel Solo.psd"/>
          <p:cNvPicPr>
            <a:picLocks noChangeAspect="1"/>
          </p:cNvPicPr>
          <p:nvPr userDrawn="1"/>
        </p:nvPicPr>
        <p:blipFill>
          <a:blip r:embed="rId2">
            <a:lum contrast="14000"/>
            <a:extLst>
              <a:ext uri="{28A0092B-C50C-407E-A947-70E740481C1C}">
                <a14:useLocalDpi xmlns:a14="http://schemas.microsoft.com/office/drawing/2010/main"/>
              </a:ext>
            </a:extLst>
          </a:blip>
          <a:srcRect/>
          <a:stretch>
            <a:fillRect/>
          </a:stretch>
        </p:blipFill>
        <p:spPr bwMode="auto">
          <a:xfrm>
            <a:off x="11125206" y="6078538"/>
            <a:ext cx="92921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91067" y="274638"/>
            <a:ext cx="10972800" cy="1236662"/>
          </a:xfrm>
          <a:prstGeom prst="rect">
            <a:avLst/>
          </a:prstGeom>
        </p:spPr>
        <p:txBody>
          <a:bodyPr/>
          <a:lstStyle>
            <a:lvl1pPr algn="l">
              <a:defRPr sz="3600" b="0">
                <a:ln>
                  <a:noFill/>
                </a:ln>
                <a:solidFill>
                  <a:srgbClr val="400080"/>
                </a:solidFill>
                <a:latin typeface="Arial"/>
                <a:cs typeface="Arial"/>
              </a:defRPr>
            </a:lvl1pPr>
          </a:lstStyle>
          <a:p>
            <a:r>
              <a:rPr lang="en-US"/>
              <a:t>Click to edit Master title style</a:t>
            </a:r>
            <a:endParaRPr lang="en-US" dirty="0"/>
          </a:p>
        </p:txBody>
      </p:sp>
      <p:sp>
        <p:nvSpPr>
          <p:cNvPr id="12" name="Content Placeholder 2"/>
          <p:cNvSpPr>
            <a:spLocks noGrp="1"/>
          </p:cNvSpPr>
          <p:nvPr>
            <p:ph idx="1"/>
          </p:nvPr>
        </p:nvSpPr>
        <p:spPr>
          <a:xfrm>
            <a:off x="508000" y="1765304"/>
            <a:ext cx="10972800" cy="3992563"/>
          </a:xfrm>
          <a:prstGeom prst="rect">
            <a:avLst/>
          </a:prstGeom>
        </p:spPr>
        <p:txBody>
          <a:bodyPr/>
          <a:lstStyle>
            <a:lvl1pPr marL="0" indent="0">
              <a:buClr>
                <a:srgbClr val="5773BD"/>
              </a:buClr>
              <a:buSzPct val="90000"/>
              <a:buFontTx/>
              <a:buNone/>
              <a:defRPr sz="2400">
                <a:ln>
                  <a:noFill/>
                </a:ln>
                <a:solidFill>
                  <a:srgbClr val="000090"/>
                </a:solidFill>
              </a:defRPr>
            </a:lvl1pPr>
            <a:lvl2pPr>
              <a:buClr>
                <a:srgbClr val="5773BD"/>
              </a:buClr>
              <a:buSzPct val="90000"/>
              <a:buFont typeface="Monaco"/>
              <a:buNone/>
              <a:defRPr sz="2000">
                <a:ln>
                  <a:noFill/>
                </a:ln>
                <a:solidFill>
                  <a:srgbClr val="000090"/>
                </a:solidFill>
              </a:defRPr>
            </a:lvl2pPr>
            <a:lvl3pPr>
              <a:buClr>
                <a:srgbClr val="5773BD"/>
              </a:buClr>
              <a:buSzPct val="90000"/>
              <a:buFont typeface="Wingdings" charset="2"/>
              <a:buChar char="u"/>
              <a:defRPr sz="2000">
                <a:ln>
                  <a:noFill/>
                </a:ln>
                <a:solidFill>
                  <a:srgbClr val="000090"/>
                </a:solidFill>
              </a:defRPr>
            </a:lvl3pPr>
            <a:lvl4pPr>
              <a:buClr>
                <a:srgbClr val="5773BD"/>
              </a:buClr>
              <a:buSzPct val="125000"/>
              <a:buFont typeface="Lucida Grande"/>
              <a:buChar char="●"/>
              <a:defRPr sz="2000">
                <a:ln>
                  <a:noFill/>
                </a:ln>
                <a:solidFill>
                  <a:srgbClr val="000090"/>
                </a:solidFill>
              </a:defRPr>
            </a:lvl4pPr>
            <a:lvl5pPr>
              <a:buClr>
                <a:srgbClr val="5773BD"/>
              </a:buClr>
              <a:defRPr sz="2000">
                <a:ln>
                  <a:noFill/>
                </a:ln>
                <a:solidFill>
                  <a:srgbClr val="000090"/>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4292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B6C8C45-B656-1548-89BB-43BE7A303FC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41282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7599B9E-9C5E-EF4D-B22A-0F977545F69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80983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5B6FDAD-644F-F243-9EB2-1270F8A1B29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29629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63178765-8E8C-5440-BD43-A661C26A654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11879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DB715A7-4605-8D41-A679-573B065A457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2061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43395C3-FDC1-3F4A-87EE-7909089BED2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44184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theme" Target="../theme/theme2.xml"/><Relationship Id="rId10" Type="http://schemas.openxmlformats.org/officeDocument/2006/relationships/image" Target="../media/image1.pn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theme" Target="../theme/theme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245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solidFill>
                <a:srgbClr val="000000"/>
              </a:solidFill>
            </a:endParaRPr>
          </a:p>
        </p:txBody>
      </p:sp>
      <p:sp>
        <p:nvSpPr>
          <p:cNvPr id="23245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23245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CEB9B1B-1F97-FE49-9C9D-B51C0FC5FE59}" type="slidenum">
              <a:rPr lang="en-US">
                <a:solidFill>
                  <a:srgbClr val="000000"/>
                </a:solidFill>
              </a:rPr>
              <a:pPr/>
              <a:t>‹#›</a:t>
            </a:fld>
            <a:endParaRPr lang="en-US" dirty="0">
              <a:solidFill>
                <a:srgbClr val="000000"/>
              </a:solidFill>
            </a:endParaRPr>
          </a:p>
        </p:txBody>
      </p:sp>
      <p:pic>
        <p:nvPicPr>
          <p:cNvPr id="7" name="Picture 6" descr="IPFCC Pinwheel Solo.psd"/>
          <p:cNvPicPr>
            <a:picLocks noChangeAspect="1"/>
          </p:cNvPicPr>
          <p:nvPr/>
        </p:nvPicPr>
        <p:blipFill>
          <a:blip r:embed="rId15" cstate="email">
            <a:lum contrast="14000"/>
            <a:extLst>
              <a:ext uri="{28A0092B-C50C-407E-A947-70E740481C1C}">
                <a14:useLocalDpi xmlns:a14="http://schemas.microsoft.com/office/drawing/2010/main"/>
              </a:ext>
            </a:extLst>
          </a:blip>
          <a:srcRect/>
          <a:stretch>
            <a:fillRect/>
          </a:stretch>
        </p:blipFill>
        <p:spPr bwMode="auto">
          <a:xfrm>
            <a:off x="11125226" y="6078538"/>
            <a:ext cx="92921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633118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hf sldNum="0" hdr="0" ftr="0" dt="0"/>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pitchFamily="-110"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pitchFamily="-110"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pitchFamily="-110"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pitchFamily="-110"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pitchFamily="-110" charset="0"/>
        </a:defRPr>
      </a:lvl6pPr>
      <a:lvl7pPr marL="914400" algn="ctr" rtl="0" eaLnBrk="1" fontAlgn="base" hangingPunct="1">
        <a:spcBef>
          <a:spcPct val="0"/>
        </a:spcBef>
        <a:spcAft>
          <a:spcPct val="0"/>
        </a:spcAft>
        <a:defRPr sz="4400">
          <a:solidFill>
            <a:schemeClr val="tx2"/>
          </a:solidFill>
          <a:latin typeface="Arial" pitchFamily="-110" charset="0"/>
        </a:defRPr>
      </a:lvl7pPr>
      <a:lvl8pPr marL="1371600" algn="ctr" rtl="0" eaLnBrk="1" fontAlgn="base" hangingPunct="1">
        <a:spcBef>
          <a:spcPct val="0"/>
        </a:spcBef>
        <a:spcAft>
          <a:spcPct val="0"/>
        </a:spcAft>
        <a:defRPr sz="4400">
          <a:solidFill>
            <a:schemeClr val="tx2"/>
          </a:solidFill>
          <a:latin typeface="Arial" pitchFamily="-110" charset="0"/>
        </a:defRPr>
      </a:lvl8pPr>
      <a:lvl9pPr marL="1828800" algn="ctr" rtl="0" eaLnBrk="1" fontAlgn="base" hangingPunct="1">
        <a:spcBef>
          <a:spcPct val="0"/>
        </a:spcBef>
        <a:spcAft>
          <a:spcPct val="0"/>
        </a:spcAft>
        <a:defRPr sz="4400">
          <a:solidFill>
            <a:schemeClr val="tx2"/>
          </a:solidFill>
          <a:latin typeface="Arial" pitchFamily="-110"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77"/>
            <a:ext cx="109728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8" name="Line 4"/>
          <p:cNvSpPr>
            <a:spLocks noChangeShapeType="1"/>
          </p:cNvSpPr>
          <p:nvPr/>
        </p:nvSpPr>
        <p:spPr bwMode="auto">
          <a:xfrm>
            <a:off x="609600" y="1279525"/>
            <a:ext cx="109728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pic>
        <p:nvPicPr>
          <p:cNvPr id="5" name="Picture 4" descr="IPFCC Pinwheel Solo.psd"/>
          <p:cNvPicPr>
            <a:picLocks noChangeAspect="1"/>
          </p:cNvPicPr>
          <p:nvPr/>
        </p:nvPicPr>
        <p:blipFill>
          <a:blip r:embed="rId10" cstate="email">
            <a:lum contrast="14000"/>
            <a:extLst>
              <a:ext uri="{28A0092B-C50C-407E-A947-70E740481C1C}">
                <a14:useLocalDpi xmlns:a14="http://schemas.microsoft.com/office/drawing/2010/main"/>
              </a:ext>
            </a:extLst>
          </a:blip>
          <a:srcRect/>
          <a:stretch>
            <a:fillRect/>
          </a:stretch>
        </p:blipFill>
        <p:spPr bwMode="auto">
          <a:xfrm>
            <a:off x="11125226" y="6078538"/>
            <a:ext cx="92921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9915330"/>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Lst>
  <p:hf sldNum="0" hdr="0" ftr="0" dt="0"/>
  <p:txStyles>
    <p:titleStyle>
      <a:lvl1pPr algn="l" defTabSz="457200" rtl="0" eaLnBrk="1" fontAlgn="base" hangingPunct="1">
        <a:lnSpc>
          <a:spcPct val="85000"/>
        </a:lnSpc>
        <a:spcBef>
          <a:spcPct val="0"/>
        </a:spcBef>
        <a:spcAft>
          <a:spcPct val="0"/>
        </a:spcAft>
        <a:defRPr sz="3600" kern="1200">
          <a:solidFill>
            <a:srgbClr val="400080"/>
          </a:solidFill>
          <a:latin typeface="+mj-lt"/>
          <a:ea typeface="ＭＳ Ｐゴシック" charset="-128"/>
          <a:cs typeface="ＭＳ Ｐゴシック" charset="-128"/>
        </a:defRPr>
      </a:lvl1pPr>
      <a:lvl2pPr algn="l" defTabSz="457200" rtl="0" eaLnBrk="1" fontAlgn="base" hangingPunct="1">
        <a:lnSpc>
          <a:spcPct val="85000"/>
        </a:lnSpc>
        <a:spcBef>
          <a:spcPct val="0"/>
        </a:spcBef>
        <a:spcAft>
          <a:spcPct val="0"/>
        </a:spcAft>
        <a:defRPr sz="3600">
          <a:solidFill>
            <a:srgbClr val="400080"/>
          </a:solidFill>
          <a:latin typeface="Arial" pitchFamily="80" charset="0"/>
          <a:ea typeface="ＭＳ Ｐゴシック" charset="-128"/>
          <a:cs typeface="ＭＳ Ｐゴシック" charset="-128"/>
        </a:defRPr>
      </a:lvl2pPr>
      <a:lvl3pPr algn="l" defTabSz="457200" rtl="0" eaLnBrk="1" fontAlgn="base" hangingPunct="1">
        <a:lnSpc>
          <a:spcPct val="85000"/>
        </a:lnSpc>
        <a:spcBef>
          <a:spcPct val="0"/>
        </a:spcBef>
        <a:spcAft>
          <a:spcPct val="0"/>
        </a:spcAft>
        <a:defRPr sz="3600">
          <a:solidFill>
            <a:srgbClr val="400080"/>
          </a:solidFill>
          <a:latin typeface="Arial" pitchFamily="80" charset="0"/>
          <a:ea typeface="ＭＳ Ｐゴシック" charset="-128"/>
          <a:cs typeface="ＭＳ Ｐゴシック" charset="-128"/>
        </a:defRPr>
      </a:lvl3pPr>
      <a:lvl4pPr algn="l" defTabSz="457200" rtl="0" eaLnBrk="1" fontAlgn="base" hangingPunct="1">
        <a:lnSpc>
          <a:spcPct val="85000"/>
        </a:lnSpc>
        <a:spcBef>
          <a:spcPct val="0"/>
        </a:spcBef>
        <a:spcAft>
          <a:spcPct val="0"/>
        </a:spcAft>
        <a:defRPr sz="3600">
          <a:solidFill>
            <a:srgbClr val="400080"/>
          </a:solidFill>
          <a:latin typeface="Arial" pitchFamily="80" charset="0"/>
          <a:ea typeface="ＭＳ Ｐゴシック" charset="-128"/>
          <a:cs typeface="ＭＳ Ｐゴシック" charset="-128"/>
        </a:defRPr>
      </a:lvl4pPr>
      <a:lvl5pPr algn="l" defTabSz="457200" rtl="0" eaLnBrk="1" fontAlgn="base" hangingPunct="1">
        <a:lnSpc>
          <a:spcPct val="85000"/>
        </a:lnSpc>
        <a:spcBef>
          <a:spcPct val="0"/>
        </a:spcBef>
        <a:spcAft>
          <a:spcPct val="0"/>
        </a:spcAft>
        <a:defRPr sz="3600">
          <a:solidFill>
            <a:srgbClr val="400080"/>
          </a:solidFill>
          <a:latin typeface="Arial" pitchFamily="80"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lnSpc>
          <a:spcPct val="85000"/>
        </a:lnSpc>
        <a:spcBef>
          <a:spcPct val="20000"/>
        </a:spcBef>
        <a:spcAft>
          <a:spcPct val="0"/>
        </a:spcAft>
        <a:buClr>
          <a:schemeClr val="accent2"/>
        </a:buClr>
        <a:buSzPct val="75000"/>
        <a:buFont typeface="Wingdings" charset="0"/>
        <a:buChar char="u"/>
        <a:defRPr lang="en-US" sz="2400" kern="1200" dirty="0">
          <a:solidFill>
            <a:srgbClr val="000090"/>
          </a:solidFill>
          <a:latin typeface="+mn-lt"/>
          <a:ea typeface="ＭＳ Ｐゴシック" charset="-128"/>
          <a:cs typeface="ＭＳ Ｐゴシック" charset="-128"/>
        </a:defRPr>
      </a:lvl1pPr>
      <a:lvl2pPr marL="800100" indent="-342900" algn="l" defTabSz="457200" rtl="0" eaLnBrk="1" fontAlgn="base" hangingPunct="1">
        <a:lnSpc>
          <a:spcPct val="85000"/>
        </a:lnSpc>
        <a:spcBef>
          <a:spcPct val="20000"/>
        </a:spcBef>
        <a:spcAft>
          <a:spcPct val="0"/>
        </a:spcAft>
        <a:buClr>
          <a:schemeClr val="accent2"/>
        </a:buClr>
        <a:buSzPct val="90000"/>
        <a:buFont typeface="Courier New" charset="0"/>
        <a:buChar char="o"/>
        <a:defRPr sz="2400" kern="1200">
          <a:solidFill>
            <a:srgbClr val="000090"/>
          </a:solidFill>
          <a:latin typeface="+mn-lt"/>
          <a:ea typeface="ＭＳ Ｐゴシック" charset="-128"/>
          <a:cs typeface="+mn-cs"/>
        </a:defRPr>
      </a:lvl2pPr>
      <a:lvl3pPr marL="1257300" indent="-342900" algn="l" defTabSz="457200" rtl="0" eaLnBrk="1" fontAlgn="base" hangingPunct="1">
        <a:lnSpc>
          <a:spcPct val="85000"/>
        </a:lnSpc>
        <a:spcBef>
          <a:spcPct val="20000"/>
        </a:spcBef>
        <a:spcAft>
          <a:spcPct val="0"/>
        </a:spcAft>
        <a:buClr>
          <a:schemeClr val="accent2"/>
        </a:buClr>
        <a:buSzPct val="90000"/>
        <a:buFont typeface="Lucida Grande" charset="0"/>
        <a:buChar char="-"/>
        <a:defRPr sz="2400" kern="1200">
          <a:solidFill>
            <a:srgbClr val="000090"/>
          </a:solidFill>
          <a:latin typeface="+mn-lt"/>
          <a:ea typeface="ＭＳ Ｐゴシック" charset="-128"/>
          <a:cs typeface="Geneva" pitchFamily="80" charset="-128"/>
        </a:defRPr>
      </a:lvl3pPr>
      <a:lvl4pPr marL="1714500" indent="-342900" algn="l" defTabSz="457200" rtl="0" eaLnBrk="1" fontAlgn="base" hangingPunct="1">
        <a:lnSpc>
          <a:spcPct val="85000"/>
        </a:lnSpc>
        <a:spcBef>
          <a:spcPct val="20000"/>
        </a:spcBef>
        <a:spcAft>
          <a:spcPct val="0"/>
        </a:spcAft>
        <a:buClr>
          <a:schemeClr val="accent2"/>
        </a:buClr>
        <a:buSzPct val="115000"/>
        <a:buFont typeface="Arial" charset="0"/>
        <a:buChar char="•"/>
        <a:defRPr sz="2400" kern="1200">
          <a:solidFill>
            <a:srgbClr val="000090"/>
          </a:solidFill>
          <a:latin typeface="+mn-lt"/>
          <a:ea typeface="ＭＳ Ｐゴシック" charset="0"/>
          <a:cs typeface="Geneva" charset="0"/>
        </a:defRPr>
      </a:lvl4pPr>
      <a:lvl5pPr marL="2171700" indent="-342900" algn="l" defTabSz="457200" rtl="0" eaLnBrk="1" fontAlgn="base" hangingPunct="1">
        <a:lnSpc>
          <a:spcPct val="85000"/>
        </a:lnSpc>
        <a:spcBef>
          <a:spcPct val="20000"/>
        </a:spcBef>
        <a:spcAft>
          <a:spcPct val="0"/>
        </a:spcAft>
        <a:buClr>
          <a:schemeClr val="accent2"/>
        </a:buClr>
        <a:buSzPct val="75000"/>
        <a:buFont typeface="Arial" charset="0"/>
        <a:buChar char="•"/>
        <a:defRPr sz="2400" kern="1200">
          <a:solidFill>
            <a:srgbClr val="000090"/>
          </a:solidFill>
          <a:latin typeface="+mn-lt"/>
          <a:ea typeface="ＭＳ Ｐゴシック" charset="-128"/>
          <a:cs typeface="ＭＳ Ｐゴシック"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122A-A81C-6446-9C1B-3C411E7419CB}" type="datetimeFigureOut">
              <a:rPr lang="en-US" smtClean="0"/>
              <a:t>11/11/20</a:t>
            </a:fld>
            <a:endParaRPr lang="en-US" dirty="0"/>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82DAB-D572-794A-A7B1-524ADCD6719E}" type="slidenum">
              <a:rPr lang="en-US" smtClean="0"/>
              <a:t>‹#›</a:t>
            </a:fld>
            <a:endParaRPr lang="en-US" dirty="0"/>
          </a:p>
        </p:txBody>
      </p:sp>
    </p:spTree>
    <p:extLst>
      <p:ext uri="{BB962C8B-B14F-4D97-AF65-F5344CB8AC3E}">
        <p14:creationId xmlns:p14="http://schemas.microsoft.com/office/powerpoint/2010/main" val="2725533057"/>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0.jpeg"/><Relationship Id="rId3"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www.ipfcc.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5.jpeg"/><Relationship Id="rId3"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5.xml"/><Relationship Id="rId2"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15.xml"/><Relationship Id="rId2"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emf"/><Relationship Id="rId1" Type="http://schemas.openxmlformats.org/officeDocument/2006/relationships/slideLayout" Target="../slideLayouts/slideLayout15.xml"/><Relationship Id="rId2"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mailto:mminniti@ipfcc.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9.pn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package" Target="../embeddings/Microsoft_Word_Document1.docx"/><Relationship Id="rId6"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867" y="38522"/>
            <a:ext cx="10852484" cy="1802204"/>
          </a:xfrm>
        </p:spPr>
        <p:txBody>
          <a:bodyPr/>
          <a:lstStyle/>
          <a:p>
            <a:r>
              <a:rPr lang="en-US" sz="3200" b="1" dirty="0">
                <a:solidFill>
                  <a:srgbClr val="400080"/>
                </a:solidFill>
                <a:latin typeface="Arial"/>
                <a:cs typeface="Arial"/>
              </a:rPr>
              <a:t/>
            </a:r>
            <a:br>
              <a:rPr lang="en-US" sz="3200" b="1" dirty="0">
                <a:solidFill>
                  <a:srgbClr val="400080"/>
                </a:solidFill>
                <a:latin typeface="Arial"/>
                <a:cs typeface="Arial"/>
              </a:rPr>
            </a:br>
            <a:r>
              <a:rPr lang="en-US" sz="3200" b="1" dirty="0">
                <a:solidFill>
                  <a:schemeClr val="accent2">
                    <a:lumMod val="75000"/>
                  </a:schemeClr>
                </a:solidFill>
              </a:rPr>
              <a:t>PFCC Partnerships in Long-Term and Continuing Care Community Settings for the Elderly During COVID-19</a:t>
            </a:r>
            <a:r>
              <a:rPr lang="en-US" sz="3200" dirty="0">
                <a:solidFill>
                  <a:schemeClr val="accent2">
                    <a:lumMod val="75000"/>
                  </a:schemeClr>
                </a:solidFill>
              </a:rPr>
              <a:t> </a:t>
            </a:r>
            <a:endParaRPr lang="en-US" sz="2400" b="1" dirty="0">
              <a:solidFill>
                <a:schemeClr val="accent2">
                  <a:lumMod val="75000"/>
                </a:schemeClr>
              </a:solidFill>
            </a:endParaRPr>
          </a:p>
        </p:txBody>
      </p:sp>
      <p:sp>
        <p:nvSpPr>
          <p:cNvPr id="3" name="Subtitle 2"/>
          <p:cNvSpPr>
            <a:spLocks noGrp="1"/>
          </p:cNvSpPr>
          <p:nvPr>
            <p:ph type="subTitle" idx="1"/>
          </p:nvPr>
        </p:nvSpPr>
        <p:spPr>
          <a:xfrm>
            <a:off x="4099830" y="2101387"/>
            <a:ext cx="3543559" cy="620377"/>
          </a:xfrm>
        </p:spPr>
        <p:txBody>
          <a:bodyPr/>
          <a:lstStyle/>
          <a:p>
            <a:r>
              <a:rPr lang="en-US" sz="2800" dirty="0" smtClean="0"/>
              <a:t>November 12, </a:t>
            </a:r>
            <a:r>
              <a:rPr lang="en-US" sz="2800" dirty="0"/>
              <a:t>2020</a:t>
            </a:r>
          </a:p>
        </p:txBody>
      </p:sp>
      <p:pic>
        <p:nvPicPr>
          <p:cNvPr id="5" name="Picture 4" descr="Mary Minniti new headsho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37559" y="2859813"/>
            <a:ext cx="1901907" cy="2414922"/>
          </a:xfrm>
          <a:prstGeom prst="rect">
            <a:avLst/>
          </a:prstGeom>
        </p:spPr>
      </p:pic>
      <p:cxnSp>
        <p:nvCxnSpPr>
          <p:cNvPr id="12" name="Straight Connector 11"/>
          <p:cNvCxnSpPr>
            <a:cxnSpLocks/>
          </p:cNvCxnSpPr>
          <p:nvPr/>
        </p:nvCxnSpPr>
        <p:spPr>
          <a:xfrm>
            <a:off x="457203" y="1802205"/>
            <a:ext cx="11321716" cy="0"/>
          </a:xfrm>
          <a:prstGeom prst="line">
            <a:avLst/>
          </a:prstGeom>
          <a:ln w="57150" cmpd="sng">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1867" y="2859813"/>
            <a:ext cx="2309102" cy="2414922"/>
          </a:xfrm>
          <a:prstGeom prst="rect">
            <a:avLst/>
          </a:prstGeom>
        </p:spPr>
      </p:pic>
      <p:sp>
        <p:nvSpPr>
          <p:cNvPr id="20" name="TextBox 19"/>
          <p:cNvSpPr txBox="1"/>
          <p:nvPr/>
        </p:nvSpPr>
        <p:spPr>
          <a:xfrm>
            <a:off x="457203" y="5490669"/>
            <a:ext cx="2851701" cy="830997"/>
          </a:xfrm>
          <a:prstGeom prst="rect">
            <a:avLst/>
          </a:prstGeom>
          <a:noFill/>
        </p:spPr>
        <p:txBody>
          <a:bodyPr wrap="square" rtlCol="0">
            <a:spAutoFit/>
          </a:bodyPr>
          <a:lstStyle/>
          <a:p>
            <a:pPr algn="ctr"/>
            <a:r>
              <a:rPr lang="en-US" sz="1600" b="1" dirty="0" smtClean="0">
                <a:solidFill>
                  <a:srgbClr val="000000"/>
                </a:solidFill>
              </a:rPr>
              <a:t>Marie Abraham, MA</a:t>
            </a:r>
          </a:p>
          <a:p>
            <a:pPr algn="ctr"/>
            <a:r>
              <a:rPr lang="en-US" sz="1400" i="1" dirty="0" smtClean="0">
                <a:solidFill>
                  <a:srgbClr val="000000"/>
                </a:solidFill>
              </a:rPr>
              <a:t>Vice President, Programming </a:t>
            </a:r>
          </a:p>
          <a:p>
            <a:pPr algn="ctr"/>
            <a:r>
              <a:rPr lang="en-US" sz="1400" i="1" dirty="0" smtClean="0">
                <a:solidFill>
                  <a:srgbClr val="000000"/>
                </a:solidFill>
              </a:rPr>
              <a:t>and Publication</a:t>
            </a:r>
            <a:r>
              <a:rPr lang="en-US" sz="1600" i="1" dirty="0" smtClean="0">
                <a:solidFill>
                  <a:srgbClr val="000000"/>
                </a:solidFill>
              </a:rPr>
              <a:t>s</a:t>
            </a:r>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36378" y="2909497"/>
            <a:ext cx="1760348" cy="2348303"/>
          </a:xfrm>
          <a:prstGeom prst="rect">
            <a:avLst/>
          </a:prstGeom>
        </p:spPr>
      </p:pic>
      <p:sp>
        <p:nvSpPr>
          <p:cNvPr id="22" name="TextBox 21"/>
          <p:cNvSpPr txBox="1"/>
          <p:nvPr/>
        </p:nvSpPr>
        <p:spPr>
          <a:xfrm>
            <a:off x="8688703" y="5514577"/>
            <a:ext cx="2399840" cy="769441"/>
          </a:xfrm>
          <a:prstGeom prst="rect">
            <a:avLst/>
          </a:prstGeom>
          <a:noFill/>
        </p:spPr>
        <p:txBody>
          <a:bodyPr wrap="square" rtlCol="0">
            <a:spAutoFit/>
          </a:bodyPr>
          <a:lstStyle/>
          <a:p>
            <a:pPr algn="ctr"/>
            <a:r>
              <a:rPr lang="en-US" sz="1600" b="1" dirty="0" smtClean="0">
                <a:solidFill>
                  <a:srgbClr val="000000"/>
                </a:solidFill>
              </a:rPr>
              <a:t>Natasha Reed</a:t>
            </a:r>
          </a:p>
          <a:p>
            <a:pPr algn="ctr"/>
            <a:r>
              <a:rPr lang="en-US" sz="1400" i="1" dirty="0">
                <a:solidFill>
                  <a:srgbClr val="000000"/>
                </a:solidFill>
              </a:rPr>
              <a:t>Registration and Database Manager</a:t>
            </a:r>
          </a:p>
        </p:txBody>
      </p:sp>
      <p:sp>
        <p:nvSpPr>
          <p:cNvPr id="23" name="TextBox 22"/>
          <p:cNvSpPr txBox="1"/>
          <p:nvPr/>
        </p:nvSpPr>
        <p:spPr>
          <a:xfrm>
            <a:off x="4715935" y="5567128"/>
            <a:ext cx="2286000" cy="769441"/>
          </a:xfrm>
          <a:prstGeom prst="rect">
            <a:avLst/>
          </a:prstGeom>
          <a:noFill/>
        </p:spPr>
        <p:txBody>
          <a:bodyPr wrap="square" rtlCol="0">
            <a:spAutoFit/>
          </a:bodyPr>
          <a:lstStyle/>
          <a:p>
            <a:pPr algn="ctr"/>
            <a:r>
              <a:rPr lang="en-US" sz="1600" b="1" dirty="0" smtClean="0">
                <a:solidFill>
                  <a:srgbClr val="000000"/>
                </a:solidFill>
              </a:rPr>
              <a:t>Mary Minniti, CPHQ</a:t>
            </a:r>
          </a:p>
          <a:p>
            <a:pPr algn="ctr"/>
            <a:r>
              <a:rPr lang="en-US" sz="1400" i="1" dirty="0" smtClean="0">
                <a:solidFill>
                  <a:srgbClr val="000000"/>
                </a:solidFill>
              </a:rPr>
              <a:t>Senior Policy and Program Specialist</a:t>
            </a:r>
            <a:endParaRPr lang="en-US" sz="1400" i="1" dirty="0">
              <a:solidFill>
                <a:srgbClr val="000000"/>
              </a:solidFill>
            </a:endParaRPr>
          </a:p>
        </p:txBody>
      </p:sp>
    </p:spTree>
    <p:extLst>
      <p:ext uri="{BB962C8B-B14F-4D97-AF65-F5344CB8AC3E}">
        <p14:creationId xmlns:p14="http://schemas.microsoft.com/office/powerpoint/2010/main" val="33740478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9700"/>
            <a:ext cx="12192000" cy="6554474"/>
          </a:xfrm>
          <a:prstGeom prst="rect">
            <a:avLst/>
          </a:prstGeom>
        </p:spPr>
      </p:pic>
    </p:spTree>
    <p:extLst>
      <p:ext uri="{BB962C8B-B14F-4D97-AF65-F5344CB8AC3E}">
        <p14:creationId xmlns:p14="http://schemas.microsoft.com/office/powerpoint/2010/main" val="29305861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68962"/>
          </a:xfrm>
        </p:spPr>
        <p:txBody>
          <a:bodyPr/>
          <a:lstStyle/>
          <a:p>
            <a:pPr algn="l"/>
            <a:r>
              <a:rPr lang="en-US" i="1" dirty="0" smtClean="0"/>
              <a:t>"They are among thousands of older people stricken by another epidemic ravaging America’s nursing homes — an outbreak of loneliness, depression and atrophy fueled by the very lockdowns that were imposed to protect them from the coronavirus." </a:t>
            </a:r>
            <a:endParaRPr lang="en-US" i="1" dirty="0"/>
          </a:p>
        </p:txBody>
      </p:sp>
      <p:sp>
        <p:nvSpPr>
          <p:cNvPr id="3" name="TextBox 2"/>
          <p:cNvSpPr txBox="1"/>
          <p:nvPr/>
        </p:nvSpPr>
        <p:spPr>
          <a:xfrm>
            <a:off x="609601" y="5668206"/>
            <a:ext cx="10261600" cy="923330"/>
          </a:xfrm>
          <a:prstGeom prst="rect">
            <a:avLst/>
          </a:prstGeom>
          <a:noFill/>
        </p:spPr>
        <p:txBody>
          <a:bodyPr wrap="square" rtlCol="0">
            <a:spAutoFit/>
          </a:bodyPr>
          <a:lstStyle/>
          <a:p>
            <a:r>
              <a:rPr lang="en-US" dirty="0" smtClean="0"/>
              <a:t>Healy, et. al. A Slow Killer: Nursing Home Residents Wither in Isolation Forced by the Virus </a:t>
            </a:r>
          </a:p>
          <a:p>
            <a:r>
              <a:rPr lang="en-US" dirty="0" smtClean="0"/>
              <a:t>https</a:t>
            </a:r>
            <a:r>
              <a:rPr lang="en-US" dirty="0"/>
              <a:t>://www.nytimes.com/2020/10/30/us/nursing-homes-isolation-virus.html?referringSource=articleShare</a:t>
            </a:r>
          </a:p>
        </p:txBody>
      </p:sp>
    </p:spTree>
    <p:extLst>
      <p:ext uri="{BB962C8B-B14F-4D97-AF65-F5344CB8AC3E}">
        <p14:creationId xmlns:p14="http://schemas.microsoft.com/office/powerpoint/2010/main" val="19470314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867" y="38522"/>
            <a:ext cx="10852484" cy="1802204"/>
          </a:xfrm>
        </p:spPr>
        <p:txBody>
          <a:bodyPr/>
          <a:lstStyle/>
          <a:p>
            <a:r>
              <a:rPr lang="en-US" sz="3200" b="1" dirty="0">
                <a:solidFill>
                  <a:srgbClr val="400080"/>
                </a:solidFill>
                <a:latin typeface="Arial"/>
                <a:cs typeface="Arial"/>
              </a:rPr>
              <a:t/>
            </a:r>
            <a:br>
              <a:rPr lang="en-US" sz="3200" b="1" dirty="0">
                <a:solidFill>
                  <a:srgbClr val="400080"/>
                </a:solidFill>
                <a:latin typeface="Arial"/>
                <a:cs typeface="Arial"/>
              </a:rPr>
            </a:br>
            <a:r>
              <a:rPr lang="en-US" b="1" dirty="0" smtClean="0">
                <a:solidFill>
                  <a:srgbClr val="333399"/>
                </a:solidFill>
              </a:rPr>
              <a:t>Meet the Panelists</a:t>
            </a:r>
            <a:endParaRPr lang="en-US" sz="2400" b="1" dirty="0">
              <a:solidFill>
                <a:srgbClr val="333399"/>
              </a:solidFill>
            </a:endParaRPr>
          </a:p>
        </p:txBody>
      </p:sp>
      <p:sp>
        <p:nvSpPr>
          <p:cNvPr id="9" name="TextBox 8"/>
          <p:cNvSpPr txBox="1"/>
          <p:nvPr/>
        </p:nvSpPr>
        <p:spPr>
          <a:xfrm>
            <a:off x="3170012" y="5921873"/>
            <a:ext cx="3586393" cy="769441"/>
          </a:xfrm>
          <a:prstGeom prst="rect">
            <a:avLst/>
          </a:prstGeom>
          <a:noFill/>
        </p:spPr>
        <p:txBody>
          <a:bodyPr wrap="square" rtlCol="0">
            <a:spAutoFit/>
          </a:bodyPr>
          <a:lstStyle/>
          <a:p>
            <a:r>
              <a:rPr lang="en-US" sz="1600" b="1" dirty="0"/>
              <a:t>Reverend Dr. Derrick C. Dewitt, Sr. </a:t>
            </a:r>
          </a:p>
          <a:p>
            <a:r>
              <a:rPr lang="en-US" sz="1400" i="1" smtClean="0"/>
              <a:t>Director/Chief </a:t>
            </a:r>
            <a:r>
              <a:rPr lang="en-US" sz="1400" i="1" dirty="0"/>
              <a:t>Finance Officer </a:t>
            </a:r>
          </a:p>
          <a:p>
            <a:r>
              <a:rPr lang="en-US" sz="1400" i="1" dirty="0"/>
              <a:t>The Maryland </a:t>
            </a:r>
            <a:r>
              <a:rPr lang="en-US" sz="1400" i="1" dirty="0" smtClean="0"/>
              <a:t>Aged Home</a:t>
            </a:r>
            <a:endParaRPr lang="en-US" sz="1400" i="1" dirty="0"/>
          </a:p>
        </p:txBody>
      </p:sp>
      <p:cxnSp>
        <p:nvCxnSpPr>
          <p:cNvPr id="12" name="Straight Connector 11"/>
          <p:cNvCxnSpPr>
            <a:cxnSpLocks/>
          </p:cNvCxnSpPr>
          <p:nvPr/>
        </p:nvCxnSpPr>
        <p:spPr>
          <a:xfrm>
            <a:off x="457203" y="1802205"/>
            <a:ext cx="11321716" cy="0"/>
          </a:xfrm>
          <a:prstGeom prst="line">
            <a:avLst/>
          </a:prstGeom>
          <a:ln w="57150" cmpd="sng">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27667" y="4674702"/>
            <a:ext cx="3192871" cy="984885"/>
          </a:xfrm>
          <a:prstGeom prst="rect">
            <a:avLst/>
          </a:prstGeom>
          <a:noFill/>
        </p:spPr>
        <p:txBody>
          <a:bodyPr wrap="square" rtlCol="0">
            <a:spAutoFit/>
          </a:bodyPr>
          <a:lstStyle/>
          <a:p>
            <a:r>
              <a:rPr lang="en-US" sz="1600" b="1" dirty="0"/>
              <a:t>Eva Chmielewski, RN BSN</a:t>
            </a:r>
            <a:endParaRPr lang="en-US" sz="1600" dirty="0"/>
          </a:p>
          <a:p>
            <a:r>
              <a:rPr lang="en-US" sz="1400" i="1" dirty="0"/>
              <a:t>Staff Education Coordinator </a:t>
            </a:r>
          </a:p>
          <a:p>
            <a:r>
              <a:rPr lang="en-US" sz="1400" i="1" dirty="0"/>
              <a:t>Martha T. Berry </a:t>
            </a:r>
            <a:r>
              <a:rPr lang="en-US" sz="1400" i="1" dirty="0" smtClean="0"/>
              <a:t>Skilled</a:t>
            </a:r>
          </a:p>
          <a:p>
            <a:r>
              <a:rPr lang="en-US" sz="1400" i="1" dirty="0" smtClean="0"/>
              <a:t>Nursing </a:t>
            </a:r>
            <a:r>
              <a:rPr lang="en-US" sz="1400" i="1" dirty="0"/>
              <a:t>Facility</a:t>
            </a:r>
          </a:p>
        </p:txBody>
      </p:sp>
      <p:sp>
        <p:nvSpPr>
          <p:cNvPr id="11" name="TextBox 10"/>
          <p:cNvSpPr txBox="1"/>
          <p:nvPr/>
        </p:nvSpPr>
        <p:spPr>
          <a:xfrm>
            <a:off x="6366936" y="4343598"/>
            <a:ext cx="2353733" cy="984885"/>
          </a:xfrm>
          <a:prstGeom prst="rect">
            <a:avLst/>
          </a:prstGeom>
          <a:noFill/>
        </p:spPr>
        <p:txBody>
          <a:bodyPr wrap="square" rtlCol="0">
            <a:spAutoFit/>
          </a:bodyPr>
          <a:lstStyle/>
          <a:p>
            <a:r>
              <a:rPr lang="en-US" sz="1600" b="1" dirty="0"/>
              <a:t>Richard J. Mollot</a:t>
            </a:r>
            <a:endParaRPr lang="en-US" sz="1600" dirty="0"/>
          </a:p>
          <a:p>
            <a:r>
              <a:rPr lang="en-US" sz="1400" i="1" dirty="0"/>
              <a:t>Executive Director</a:t>
            </a:r>
          </a:p>
          <a:p>
            <a:r>
              <a:rPr lang="en-US" sz="1400" i="1" dirty="0"/>
              <a:t>The Long Term </a:t>
            </a:r>
            <a:r>
              <a:rPr lang="en-US" sz="1400" i="1" dirty="0" smtClean="0"/>
              <a:t>Care</a:t>
            </a:r>
          </a:p>
          <a:p>
            <a:r>
              <a:rPr lang="en-US" sz="1400" i="1" dirty="0" smtClean="0"/>
              <a:t>Community </a:t>
            </a:r>
            <a:r>
              <a:rPr lang="en-US" sz="1400" i="1" dirty="0"/>
              <a:t>Coalition</a:t>
            </a:r>
          </a:p>
        </p:txBody>
      </p:sp>
      <p:sp>
        <p:nvSpPr>
          <p:cNvPr id="14" name="TextBox 13"/>
          <p:cNvSpPr txBox="1"/>
          <p:nvPr/>
        </p:nvSpPr>
        <p:spPr>
          <a:xfrm>
            <a:off x="9062686" y="6000383"/>
            <a:ext cx="3129319" cy="769441"/>
          </a:xfrm>
          <a:prstGeom prst="rect">
            <a:avLst/>
          </a:prstGeom>
          <a:solidFill>
            <a:srgbClr val="FFFFFF"/>
          </a:solidFill>
        </p:spPr>
        <p:txBody>
          <a:bodyPr wrap="square" rtlCol="0">
            <a:spAutoFit/>
          </a:bodyPr>
          <a:lstStyle/>
          <a:p>
            <a:r>
              <a:rPr lang="en-US" sz="1600" b="1" dirty="0"/>
              <a:t>Rob  Schreiber,  MD, AGSF</a:t>
            </a:r>
            <a:endParaRPr lang="en-US" sz="1600" dirty="0"/>
          </a:p>
          <a:p>
            <a:r>
              <a:rPr lang="en-US" sz="1400" i="1" dirty="0"/>
              <a:t>Vice President and Medical Director </a:t>
            </a:r>
          </a:p>
          <a:p>
            <a:r>
              <a:rPr lang="en-US" sz="1400" i="1" dirty="0"/>
              <a:t>Summit ElderCare</a:t>
            </a:r>
          </a:p>
        </p:txBody>
      </p:sp>
      <p:pic>
        <p:nvPicPr>
          <p:cNvPr id="3" name="Picture 2" descr="schreiber-web.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60302" y="3635873"/>
            <a:ext cx="2286000" cy="2286000"/>
          </a:xfrm>
          <a:prstGeom prst="rect">
            <a:avLst/>
          </a:prstGeom>
        </p:spPr>
      </p:pic>
      <p:pic>
        <p:nvPicPr>
          <p:cNvPr id="4" name="Picture 3" descr="IMG-1119.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32481" y="3221474"/>
            <a:ext cx="1870852" cy="2550301"/>
          </a:xfrm>
          <a:prstGeom prst="rect">
            <a:avLst/>
          </a:prstGeom>
        </p:spPr>
      </p:pic>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16138" y="1970675"/>
            <a:ext cx="1842251" cy="2286000"/>
          </a:xfrm>
          <a:prstGeom prst="rect">
            <a:avLst/>
          </a:prstGeom>
        </p:spPr>
      </p:pic>
      <p:pic>
        <p:nvPicPr>
          <p:cNvPr id="20" name="Picture 19">
            <a:extLst>
              <a:ext uri="{FF2B5EF4-FFF2-40B4-BE49-F238E27FC236}">
                <a16:creationId xmlns:wpc="http://schemas.microsoft.com/office/word/2010/wordprocessingCanvas" xmlns:mo="http://schemas.microsoft.com/office/mac/office/2008/main" xmlns:mc="http://schemas.openxmlformats.org/markup-compatibility/2006" xmlns:mv="urn:schemas-microsoft-com:mac:vml"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6cid="http://schemas.microsoft.com/office/word/2016/wordml/cid" xmlns:w15="http://schemas.microsoft.com/office/word/2012/wordml"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0B76776B-7AEF-4F25-A2B7-E3AF3D442E8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3015" y="2209995"/>
            <a:ext cx="2136940" cy="228600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610914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rtha Berry .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4600" y="282770"/>
            <a:ext cx="9558867" cy="6372029"/>
          </a:xfrm>
          <a:prstGeom prst="rect">
            <a:avLst/>
          </a:prstGeom>
        </p:spPr>
      </p:pic>
      <p:sp>
        <p:nvSpPr>
          <p:cNvPr id="6" name="TextBox 5"/>
          <p:cNvSpPr txBox="1"/>
          <p:nvPr/>
        </p:nvSpPr>
        <p:spPr>
          <a:xfrm>
            <a:off x="2607733" y="5520267"/>
            <a:ext cx="7382934" cy="369332"/>
          </a:xfrm>
          <a:prstGeom prst="rect">
            <a:avLst/>
          </a:prstGeom>
          <a:noFill/>
        </p:spPr>
        <p:txBody>
          <a:bodyPr wrap="square" rtlCol="0">
            <a:spAutoFit/>
          </a:bodyPr>
          <a:lstStyle/>
          <a:p>
            <a:endParaRPr lang="en-US" dirty="0"/>
          </a:p>
        </p:txBody>
      </p:sp>
      <p:sp>
        <p:nvSpPr>
          <p:cNvPr id="7" name="TextBox 6"/>
          <p:cNvSpPr txBox="1"/>
          <p:nvPr/>
        </p:nvSpPr>
        <p:spPr>
          <a:xfrm>
            <a:off x="1490134" y="5520267"/>
            <a:ext cx="9076267" cy="461665"/>
          </a:xfrm>
          <a:prstGeom prst="rect">
            <a:avLst/>
          </a:prstGeom>
          <a:solidFill>
            <a:srgbClr val="FFFFFF"/>
          </a:solidFill>
        </p:spPr>
        <p:txBody>
          <a:bodyPr wrap="square" rtlCol="0">
            <a:spAutoFit/>
          </a:bodyPr>
          <a:lstStyle/>
          <a:p>
            <a:pPr algn="ctr"/>
            <a:r>
              <a:rPr lang="en-US" sz="2400" b="1" dirty="0" smtClean="0"/>
              <a:t>Martha T. Berry Medical Care Facility in Mt </a:t>
            </a:r>
            <a:r>
              <a:rPr lang="en-US" sz="2400" b="1" dirty="0"/>
              <a:t>Clemens, MI </a:t>
            </a:r>
          </a:p>
        </p:txBody>
      </p:sp>
    </p:spTree>
    <p:extLst>
      <p:ext uri="{BB962C8B-B14F-4D97-AF65-F5344CB8AC3E}">
        <p14:creationId xmlns:p14="http://schemas.microsoft.com/office/powerpoint/2010/main" val="34150394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00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 y="1165095"/>
            <a:ext cx="5204060" cy="3903045"/>
          </a:xfrm>
          <a:prstGeom prst="rect">
            <a:avLst/>
          </a:prstGeom>
        </p:spPr>
      </p:pic>
      <p:pic>
        <p:nvPicPr>
          <p:cNvPr id="5" name="Picture 4" descr="image00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4878" y="372835"/>
            <a:ext cx="6260407" cy="4695305"/>
          </a:xfrm>
          <a:prstGeom prst="rect">
            <a:avLst/>
          </a:prstGeom>
        </p:spPr>
      </p:pic>
      <p:sp>
        <p:nvSpPr>
          <p:cNvPr id="2" name="TextBox 1"/>
          <p:cNvSpPr txBox="1"/>
          <p:nvPr/>
        </p:nvSpPr>
        <p:spPr>
          <a:xfrm>
            <a:off x="355600" y="5723467"/>
            <a:ext cx="11582400" cy="738664"/>
          </a:xfrm>
          <a:prstGeom prst="rect">
            <a:avLst/>
          </a:prstGeom>
          <a:noFill/>
        </p:spPr>
        <p:txBody>
          <a:bodyPr wrap="square" rtlCol="0">
            <a:spAutoFit/>
          </a:bodyPr>
          <a:lstStyle/>
          <a:p>
            <a:pPr algn="ctr"/>
            <a:r>
              <a:rPr lang="en-US" sz="2400" b="1" i="1" dirty="0"/>
              <a:t>The Maryland </a:t>
            </a:r>
            <a:r>
              <a:rPr lang="en-US" sz="2400" b="1" i="1" dirty="0" smtClean="0"/>
              <a:t>Aged Home in Baltimore, MD </a:t>
            </a:r>
            <a:endParaRPr lang="en-US" sz="2400" b="1" i="1" dirty="0"/>
          </a:p>
          <a:p>
            <a:pPr algn="ctr"/>
            <a:endParaRPr lang="en-US" dirty="0"/>
          </a:p>
        </p:txBody>
      </p:sp>
    </p:spTree>
    <p:extLst>
      <p:ext uri="{BB962C8B-B14F-4D97-AF65-F5344CB8AC3E}">
        <p14:creationId xmlns:p14="http://schemas.microsoft.com/office/powerpoint/2010/main" val="12713760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arning center snapsho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00" y="0"/>
            <a:ext cx="10137189" cy="6858000"/>
          </a:xfrm>
          <a:prstGeom prst="rect">
            <a:avLst/>
          </a:prstGeom>
        </p:spPr>
      </p:pic>
    </p:spTree>
    <p:extLst>
      <p:ext uri="{BB962C8B-B14F-4D97-AF65-F5344CB8AC3E}">
        <p14:creationId xmlns:p14="http://schemas.microsoft.com/office/powerpoint/2010/main" val="42110735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74749" y="274638"/>
            <a:ext cx="9646443" cy="6430962"/>
          </a:xfrm>
          <a:prstGeom prst="rect">
            <a:avLst/>
          </a:prstGeom>
        </p:spPr>
      </p:pic>
      <p:sp>
        <p:nvSpPr>
          <p:cNvPr id="5" name="TextBox 4"/>
          <p:cNvSpPr txBox="1"/>
          <p:nvPr/>
        </p:nvSpPr>
        <p:spPr>
          <a:xfrm>
            <a:off x="1811868" y="5926667"/>
            <a:ext cx="9009324" cy="461665"/>
          </a:xfrm>
          <a:prstGeom prst="rect">
            <a:avLst/>
          </a:prstGeom>
          <a:noFill/>
        </p:spPr>
        <p:txBody>
          <a:bodyPr wrap="square" rtlCol="0">
            <a:spAutoFit/>
          </a:bodyPr>
          <a:lstStyle/>
          <a:p>
            <a:r>
              <a:rPr lang="en-US" sz="2400" b="1" dirty="0">
                <a:solidFill>
                  <a:schemeClr val="bg1"/>
                </a:solidFill>
              </a:rPr>
              <a:t>Summit ElderCare Facility in Worcester Massachusetts.</a:t>
            </a:r>
          </a:p>
        </p:txBody>
      </p:sp>
    </p:spTree>
    <p:extLst>
      <p:ext uri="{BB962C8B-B14F-4D97-AF65-F5344CB8AC3E}">
        <p14:creationId xmlns:p14="http://schemas.microsoft.com/office/powerpoint/2010/main" val="7516933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226" y="5153932"/>
            <a:ext cx="7779559" cy="1236662"/>
          </a:xfrm>
        </p:spPr>
        <p:txBody>
          <a:bodyPr>
            <a:noAutofit/>
          </a:bodyPr>
          <a:lstStyle/>
          <a:p>
            <a:pPr algn="ctr"/>
            <a:r>
              <a:rPr lang="en-US" sz="4000" b="1" dirty="0"/>
              <a:t>Please chat in </a:t>
            </a:r>
            <a:r>
              <a:rPr lang="en-US" sz="4000" b="1" dirty="0" smtClean="0"/>
              <a:t>any questions for </a:t>
            </a:r>
            <a:br>
              <a:rPr lang="en-US" sz="4000" b="1" dirty="0" smtClean="0"/>
            </a:br>
            <a:r>
              <a:rPr lang="en-US" sz="4000" b="1" dirty="0" smtClean="0"/>
              <a:t>the panelists</a:t>
            </a:r>
            <a:endParaRPr lang="en-US" sz="4000" b="1" dirty="0"/>
          </a:p>
        </p:txBody>
      </p:sp>
      <p:pic>
        <p:nvPicPr>
          <p:cNvPr id="3" name="Picture 2" descr="j031559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80406" y="594540"/>
            <a:ext cx="6231199" cy="4444921"/>
          </a:xfrm>
          <a:prstGeom prst="rect">
            <a:avLst/>
          </a:prstGeom>
        </p:spPr>
      </p:pic>
    </p:spTree>
    <p:extLst>
      <p:ext uri="{BB962C8B-B14F-4D97-AF65-F5344CB8AC3E}">
        <p14:creationId xmlns:p14="http://schemas.microsoft.com/office/powerpoint/2010/main" val="2942375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Recommendations for Long Term Care</a:t>
            </a:r>
            <a:endParaRPr lang="en-US" b="1" dirty="0"/>
          </a:p>
        </p:txBody>
      </p:sp>
      <p:sp>
        <p:nvSpPr>
          <p:cNvPr id="3" name="Content Placeholder 2"/>
          <p:cNvSpPr>
            <a:spLocks noGrp="1"/>
          </p:cNvSpPr>
          <p:nvPr>
            <p:ph idx="1"/>
          </p:nvPr>
        </p:nvSpPr>
        <p:spPr/>
        <p:txBody>
          <a:bodyPr/>
          <a:lstStyle/>
          <a:p>
            <a:pPr>
              <a:buFont typeface="Wingdings" charset="2"/>
              <a:buChar char="Ø"/>
            </a:pPr>
            <a:r>
              <a:rPr lang="en-US" dirty="0" smtClean="0"/>
              <a:t>Prioritize </a:t>
            </a:r>
            <a:r>
              <a:rPr lang="en-US" dirty="0"/>
              <a:t>person-centered care, which is care that meets residents’ physical, emotional, and psychosocial needs and gives them </a:t>
            </a:r>
            <a:r>
              <a:rPr lang="en-US" b="1" dirty="0"/>
              <a:t>choices and control over their daily lives. </a:t>
            </a:r>
            <a:endParaRPr lang="en-US" b="1" dirty="0" smtClean="0"/>
          </a:p>
          <a:p>
            <a:pPr>
              <a:buFont typeface="Wingdings" charset="2"/>
              <a:buChar char="Ø"/>
            </a:pPr>
            <a:r>
              <a:rPr lang="en-US" dirty="0" smtClean="0"/>
              <a:t>Balance </a:t>
            </a:r>
            <a:r>
              <a:rPr lang="en-US" dirty="0"/>
              <a:t>strict measures designed to limit the spread of the virus with the need to </a:t>
            </a:r>
            <a:r>
              <a:rPr lang="en-US" b="1" dirty="0"/>
              <a:t>support the physical, emotional, and psychosocial needs </a:t>
            </a:r>
            <a:endParaRPr lang="en-US" b="1" dirty="0" smtClean="0"/>
          </a:p>
          <a:p>
            <a:pPr>
              <a:buFont typeface="Wingdings" charset="2"/>
              <a:buChar char="Ø"/>
            </a:pPr>
            <a:r>
              <a:rPr lang="en-US" dirty="0" smtClean="0"/>
              <a:t>Designate </a:t>
            </a:r>
            <a:r>
              <a:rPr lang="en-US" b="1" dirty="0"/>
              <a:t>essential caregivers </a:t>
            </a:r>
            <a:r>
              <a:rPr lang="en-US" dirty="0" smtClean="0"/>
              <a:t>who </a:t>
            </a:r>
            <a:r>
              <a:rPr lang="en-US" dirty="0"/>
              <a:t>would have increased access to LTC facilities to fill a defined role for specific residents. </a:t>
            </a:r>
          </a:p>
          <a:p>
            <a:pPr>
              <a:buFont typeface="Wingdings" charset="2"/>
              <a:buChar char="Ø"/>
            </a:pPr>
            <a:r>
              <a:rPr lang="en-US" dirty="0" smtClean="0"/>
              <a:t>Ensure </a:t>
            </a:r>
            <a:r>
              <a:rPr lang="en-US" b="1" dirty="0"/>
              <a:t>family members can obtain accurate and timely information </a:t>
            </a:r>
            <a:r>
              <a:rPr lang="en-US" dirty="0"/>
              <a:t>on residents’ health and well-being. </a:t>
            </a:r>
          </a:p>
          <a:p>
            <a:pPr>
              <a:buFont typeface="Wingdings" charset="2"/>
              <a:buChar char="Ø"/>
            </a:pPr>
            <a:r>
              <a:rPr lang="en-US" dirty="0" smtClean="0"/>
              <a:t>Provide counseling to LTC </a:t>
            </a:r>
            <a:r>
              <a:rPr lang="en-US" dirty="0"/>
              <a:t>residents </a:t>
            </a:r>
            <a:r>
              <a:rPr lang="en-US" dirty="0" smtClean="0"/>
              <a:t>on </a:t>
            </a:r>
            <a:r>
              <a:rPr lang="en-US" b="1" dirty="0"/>
              <a:t>their options to receive </a:t>
            </a:r>
          </a:p>
          <a:p>
            <a:pPr marL="0" indent="0">
              <a:buNone/>
            </a:pPr>
            <a:r>
              <a:rPr lang="en-US" b="1" dirty="0"/>
              <a:t>services in the community </a:t>
            </a:r>
            <a:r>
              <a:rPr lang="en-US" dirty="0"/>
              <a:t>and support those who want return to the community </a:t>
            </a:r>
          </a:p>
          <a:p>
            <a:pPr>
              <a:buFont typeface="Wingdings" charset="2"/>
              <a:buChar char="Ø"/>
            </a:pPr>
            <a:endParaRPr lang="en-US" dirty="0"/>
          </a:p>
        </p:txBody>
      </p:sp>
      <p:sp>
        <p:nvSpPr>
          <p:cNvPr id="4" name="TextBox 3"/>
          <p:cNvSpPr txBox="1"/>
          <p:nvPr/>
        </p:nvSpPr>
        <p:spPr>
          <a:xfrm>
            <a:off x="1202269" y="6126173"/>
            <a:ext cx="9736667" cy="646331"/>
          </a:xfrm>
          <a:prstGeom prst="rect">
            <a:avLst/>
          </a:prstGeom>
          <a:noFill/>
        </p:spPr>
        <p:txBody>
          <a:bodyPr wrap="square" rtlCol="0">
            <a:spAutoFit/>
          </a:bodyPr>
          <a:lstStyle/>
          <a:p>
            <a:r>
              <a:rPr lang="en-US" dirty="0"/>
              <a:t>https://www.mathematica.org/our-publications-and-findings/publications/fr-a-study-of-the-covid-19-outbreak-and-response-in-connecticut-long-term-care-facilities</a:t>
            </a:r>
          </a:p>
        </p:txBody>
      </p:sp>
    </p:spTree>
    <p:extLst>
      <p:ext uri="{BB962C8B-B14F-4D97-AF65-F5344CB8AC3E}">
        <p14:creationId xmlns:p14="http://schemas.microsoft.com/office/powerpoint/2010/main" val="14547530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Promising Practices and Recommendations - Community</a:t>
            </a:r>
            <a:endParaRPr lang="en-US" b="1" dirty="0"/>
          </a:p>
        </p:txBody>
      </p:sp>
      <p:sp>
        <p:nvSpPr>
          <p:cNvPr id="4" name="Content Placeholder 3"/>
          <p:cNvSpPr>
            <a:spLocks noGrp="1"/>
          </p:cNvSpPr>
          <p:nvPr>
            <p:ph idx="1"/>
          </p:nvPr>
        </p:nvSpPr>
        <p:spPr>
          <a:xfrm>
            <a:off x="609600" y="1600211"/>
            <a:ext cx="10972800" cy="3953927"/>
          </a:xfrm>
        </p:spPr>
        <p:txBody>
          <a:bodyPr/>
          <a:lstStyle/>
          <a:p>
            <a:pPr>
              <a:lnSpc>
                <a:spcPct val="110000"/>
              </a:lnSpc>
              <a:buFont typeface="Wingdings" charset="2"/>
              <a:buChar char="Ø"/>
            </a:pPr>
            <a:r>
              <a:rPr lang="en-US" sz="2800" dirty="0" smtClean="0"/>
              <a:t>Foster </a:t>
            </a:r>
            <a:r>
              <a:rPr lang="en-US" sz="2800" dirty="0"/>
              <a:t>trusted relationships with vulnerable older patients to </a:t>
            </a:r>
            <a:r>
              <a:rPr lang="en-US" sz="2800" dirty="0" smtClean="0"/>
              <a:t>identify and </a:t>
            </a:r>
            <a:r>
              <a:rPr lang="en-US" sz="2800" dirty="0"/>
              <a:t>address their clinical and non-clinical needs in a timely </a:t>
            </a:r>
            <a:r>
              <a:rPr lang="en-US" sz="2800" dirty="0" smtClean="0"/>
              <a:t>fashion</a:t>
            </a:r>
          </a:p>
          <a:p>
            <a:pPr>
              <a:lnSpc>
                <a:spcPct val="110000"/>
              </a:lnSpc>
              <a:buFont typeface="Wingdings" charset="2"/>
              <a:buChar char="Ø"/>
            </a:pPr>
            <a:r>
              <a:rPr lang="en-US" sz="2800" dirty="0" smtClean="0"/>
              <a:t>Rapid implementation </a:t>
            </a:r>
            <a:r>
              <a:rPr lang="en-US" sz="2800" dirty="0"/>
              <a:t>of a comprehensive virtual care approach to facilitate frequent touchpoints between the patient and the care </a:t>
            </a:r>
            <a:r>
              <a:rPr lang="en-US" sz="2800" dirty="0" smtClean="0"/>
              <a:t>team</a:t>
            </a:r>
          </a:p>
          <a:p>
            <a:pPr>
              <a:lnSpc>
                <a:spcPct val="110000"/>
              </a:lnSpc>
              <a:buFont typeface="Wingdings" charset="2"/>
              <a:buChar char="Ø"/>
            </a:pPr>
            <a:r>
              <a:rPr lang="en-US" sz="2800" dirty="0" smtClean="0"/>
              <a:t>Delivery </a:t>
            </a:r>
            <a:r>
              <a:rPr lang="en-US" sz="2800" dirty="0"/>
              <a:t>of home-based health-care services to ensure health-care access during the pandemic. </a:t>
            </a:r>
          </a:p>
          <a:p>
            <a:endParaRPr lang="en-US" dirty="0"/>
          </a:p>
        </p:txBody>
      </p:sp>
      <p:sp>
        <p:nvSpPr>
          <p:cNvPr id="5" name="TextBox 4"/>
          <p:cNvSpPr txBox="1"/>
          <p:nvPr/>
        </p:nvSpPr>
        <p:spPr>
          <a:xfrm>
            <a:off x="389471" y="5891539"/>
            <a:ext cx="11599332" cy="830997"/>
          </a:xfrm>
          <a:prstGeom prst="rect">
            <a:avLst/>
          </a:prstGeom>
          <a:noFill/>
        </p:spPr>
        <p:txBody>
          <a:bodyPr wrap="square" rtlCol="0">
            <a:spAutoFit/>
          </a:bodyPr>
          <a:lstStyle/>
          <a:p>
            <a:r>
              <a:rPr lang="en-US" sz="1600" b="1" dirty="0"/>
              <a:t>Protecting Vulnerable Older Patients During the Pandemic </a:t>
            </a:r>
            <a:endParaRPr lang="en-US" sz="1600" dirty="0"/>
          </a:p>
          <a:p>
            <a:r>
              <a:rPr lang="en-US" sz="1600" dirty="0"/>
              <a:t>Umar Ikram, MD, MPH, PhD, Susanna Gallani, MBA, PhD, Jose F. Figueroa, MD, MPH, Thomas W. Feeley, MD </a:t>
            </a:r>
          </a:p>
          <a:p>
            <a:r>
              <a:rPr lang="en-US" sz="1600" dirty="0"/>
              <a:t>Vol. No. | September 17, 2020 </a:t>
            </a:r>
          </a:p>
        </p:txBody>
      </p:sp>
    </p:spTree>
    <p:extLst>
      <p:ext uri="{BB962C8B-B14F-4D97-AF65-F5344CB8AC3E}">
        <p14:creationId xmlns:p14="http://schemas.microsoft.com/office/powerpoint/2010/main" val="40703858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8434"/>
            <a:ext cx="10972800" cy="1026794"/>
          </a:xfrm>
        </p:spPr>
        <p:txBody>
          <a:bodyPr/>
          <a:lstStyle/>
          <a:p>
            <a:r>
              <a:rPr lang="en-US" b="1" dirty="0"/>
              <a:t>General Tips</a:t>
            </a:r>
          </a:p>
        </p:txBody>
      </p:sp>
      <p:sp>
        <p:nvSpPr>
          <p:cNvPr id="3" name="Content Placeholder 2"/>
          <p:cNvSpPr>
            <a:spLocks noGrp="1"/>
          </p:cNvSpPr>
          <p:nvPr>
            <p:ph idx="1"/>
          </p:nvPr>
        </p:nvSpPr>
        <p:spPr/>
        <p:txBody>
          <a:bodyPr/>
          <a:lstStyle/>
          <a:p>
            <a:pPr>
              <a:buFont typeface="Wingdings" charset="2"/>
              <a:buChar char="Ø"/>
            </a:pPr>
            <a:r>
              <a:rPr lang="en-US" sz="3200" dirty="0"/>
              <a:t>All participants will be muted upon entering </a:t>
            </a:r>
          </a:p>
          <a:p>
            <a:pPr>
              <a:buFont typeface="Wingdings" charset="2"/>
              <a:buChar char="Ø"/>
            </a:pPr>
            <a:r>
              <a:rPr lang="en-US" sz="3200" dirty="0"/>
              <a:t>Please use the chat box for all questions and comments</a:t>
            </a:r>
          </a:p>
          <a:p>
            <a:pPr>
              <a:buFont typeface="Wingdings" charset="2"/>
              <a:buChar char="Ø"/>
            </a:pPr>
            <a:r>
              <a:rPr lang="en-US" sz="3200" dirty="0"/>
              <a:t>A recording of this presentation and all handouts will be available on </a:t>
            </a:r>
            <a:r>
              <a:rPr lang="en-US" sz="3200" dirty="0">
                <a:hlinkClick r:id="rId2"/>
              </a:rPr>
              <a:t>www.ipfcc.org</a:t>
            </a:r>
            <a:endParaRPr lang="en-US" sz="3200" dirty="0"/>
          </a:p>
          <a:p>
            <a:pPr>
              <a:buFont typeface="Wingdings" charset="2"/>
              <a:buChar char="Ø"/>
            </a:pPr>
            <a:r>
              <a:rPr lang="en-US" sz="3200" dirty="0"/>
              <a:t>If you come across any technical difficulties, please call or text Natasha Reed at 646-789-1613</a:t>
            </a:r>
          </a:p>
        </p:txBody>
      </p:sp>
    </p:spTree>
    <p:extLst>
      <p:ext uri="{BB962C8B-B14F-4D97-AF65-F5344CB8AC3E}">
        <p14:creationId xmlns:p14="http://schemas.microsoft.com/office/powerpoint/2010/main" val="18498384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rham Living Entrance Phot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287000" cy="6858000"/>
          </a:xfrm>
          <a:prstGeom prst="rect">
            <a:avLst/>
          </a:prstGeom>
        </p:spPr>
      </p:pic>
      <p:sp>
        <p:nvSpPr>
          <p:cNvPr id="5" name="Content Placeholder 3"/>
          <p:cNvSpPr>
            <a:spLocks noGrp="1"/>
          </p:cNvSpPr>
          <p:nvPr>
            <p:ph idx="1"/>
          </p:nvPr>
        </p:nvSpPr>
        <p:spPr>
          <a:xfrm>
            <a:off x="6739467" y="1"/>
            <a:ext cx="5452533" cy="6858000"/>
          </a:xfrm>
          <a:solidFill>
            <a:schemeClr val="bg1"/>
          </a:solidFill>
        </p:spPr>
        <p:txBody>
          <a:bodyPr/>
          <a:lstStyle/>
          <a:p>
            <a:pPr marL="0" indent="0">
              <a:lnSpc>
                <a:spcPct val="110000"/>
              </a:lnSpc>
              <a:buNone/>
            </a:pPr>
            <a:r>
              <a:rPr lang="en-US" sz="2800" i="1" dirty="0" smtClean="0"/>
              <a:t>“As a leader, hearing the voices of the residents and families has been instrumental in all of our decision-making. Despite continually changing circumstances, we stay focused on what matters to our residents and families. Balancing patient choice with safety helps us ensure we keep our focus on the resident’s quality of life.” </a:t>
            </a:r>
          </a:p>
          <a:p>
            <a:pPr marL="0" indent="0" algn="r">
              <a:lnSpc>
                <a:spcPct val="110000"/>
              </a:lnSpc>
              <a:buNone/>
            </a:pPr>
            <a:endParaRPr lang="en-US" sz="1800" dirty="0" smtClean="0"/>
          </a:p>
          <a:p>
            <a:pPr marL="0" indent="0" algn="r">
              <a:lnSpc>
                <a:spcPct val="100000"/>
              </a:lnSpc>
              <a:buNone/>
            </a:pPr>
            <a:r>
              <a:rPr lang="en-US" sz="1800" dirty="0" smtClean="0"/>
              <a:t>Tracy </a:t>
            </a:r>
            <a:r>
              <a:rPr lang="en-US" sz="1800" dirty="0" err="1" smtClean="0"/>
              <a:t>Hendrickx</a:t>
            </a:r>
            <a:r>
              <a:rPr lang="en-US" sz="1800" dirty="0" smtClean="0"/>
              <a:t> </a:t>
            </a:r>
          </a:p>
          <a:p>
            <a:pPr marL="0" indent="0" algn="r">
              <a:lnSpc>
                <a:spcPct val="100000"/>
              </a:lnSpc>
              <a:buNone/>
            </a:pPr>
            <a:r>
              <a:rPr lang="en-US" sz="1800" dirty="0" smtClean="0"/>
              <a:t>Vice President </a:t>
            </a:r>
            <a:r>
              <a:rPr lang="en-US" sz="1800" dirty="0"/>
              <a:t>of Long Term Care</a:t>
            </a:r>
            <a:r>
              <a:rPr lang="en-US" sz="1800" dirty="0" smtClean="0"/>
              <a:t> </a:t>
            </a:r>
          </a:p>
          <a:p>
            <a:pPr marL="0" indent="0" algn="r">
              <a:lnSpc>
                <a:spcPct val="100000"/>
              </a:lnSpc>
              <a:buNone/>
            </a:pPr>
            <a:r>
              <a:rPr lang="en-US" sz="1400" dirty="0" smtClean="0"/>
              <a:t>Tracy.Hendrickx@SanfordHealth.org </a:t>
            </a:r>
          </a:p>
        </p:txBody>
      </p:sp>
      <p:pic>
        <p:nvPicPr>
          <p:cNvPr id="2" name="Picture 1" descr="Tracy Hendrickx.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9657" y="5283200"/>
            <a:ext cx="1180649" cy="1574800"/>
          </a:xfrm>
          <a:prstGeom prst="rect">
            <a:avLst/>
          </a:prstGeom>
        </p:spPr>
      </p:pic>
    </p:spTree>
    <p:extLst>
      <p:ext uri="{BB962C8B-B14F-4D97-AF65-F5344CB8AC3E}">
        <p14:creationId xmlns:p14="http://schemas.microsoft.com/office/powerpoint/2010/main" val="13710841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Committed to Partnership: Perham Living</a:t>
            </a:r>
            <a:endParaRPr lang="en-US" b="1" dirty="0"/>
          </a:p>
        </p:txBody>
      </p:sp>
      <p:sp>
        <p:nvSpPr>
          <p:cNvPr id="4" name="Content Placeholder 3"/>
          <p:cNvSpPr>
            <a:spLocks noGrp="1"/>
          </p:cNvSpPr>
          <p:nvPr>
            <p:ph idx="1"/>
          </p:nvPr>
        </p:nvSpPr>
        <p:spPr>
          <a:xfrm>
            <a:off x="609600" y="1464743"/>
            <a:ext cx="10972800" cy="5257789"/>
          </a:xfrm>
        </p:spPr>
        <p:txBody>
          <a:bodyPr/>
          <a:lstStyle/>
          <a:p>
            <a:pPr>
              <a:buFont typeface="Wingdings" charset="2"/>
              <a:buChar char="Ø"/>
            </a:pPr>
            <a:r>
              <a:rPr lang="en-US" sz="2800" dirty="0" smtClean="0"/>
              <a:t>Strong relationships/partnerships built on PFCC for over a decade</a:t>
            </a:r>
          </a:p>
          <a:p>
            <a:pPr lvl="2">
              <a:buFont typeface="Wingdings" charset="2"/>
              <a:buChar char="Ø"/>
            </a:pPr>
            <a:r>
              <a:rPr lang="en-US" sz="2800" dirty="0" smtClean="0"/>
              <a:t>Overall Resident Council, Household Resident Councils “</a:t>
            </a:r>
            <a:r>
              <a:rPr lang="en-US" sz="2800" dirty="0"/>
              <a:t>This is what the guidance is, help us understand what is important </a:t>
            </a:r>
            <a:r>
              <a:rPr lang="is-IS" sz="2800" dirty="0" smtClean="0"/>
              <a:t>. </a:t>
            </a:r>
            <a:r>
              <a:rPr lang="en-US" sz="2800" dirty="0" smtClean="0"/>
              <a:t>What </a:t>
            </a:r>
            <a:r>
              <a:rPr lang="en-US" sz="2800" dirty="0"/>
              <a:t>are your preferences?” </a:t>
            </a:r>
            <a:endParaRPr lang="en-US" sz="2800" dirty="0" smtClean="0"/>
          </a:p>
          <a:p>
            <a:pPr lvl="2">
              <a:buFont typeface="Wingdings" charset="2"/>
              <a:buChar char="Ø"/>
            </a:pPr>
            <a:r>
              <a:rPr lang="en-US" sz="2800" dirty="0" smtClean="0"/>
              <a:t>Family Council   (Monthly Zoom Meetings)  “How can we implement</a:t>
            </a:r>
            <a:r>
              <a:rPr lang="en-US" sz="2800" dirty="0" smtClean="0"/>
              <a:t>? </a:t>
            </a:r>
            <a:r>
              <a:rPr lang="en-US" sz="2800" dirty="0" smtClean="0"/>
              <a:t>What concerns do you have?”</a:t>
            </a:r>
          </a:p>
          <a:p>
            <a:pPr>
              <a:buFont typeface="Wingdings" charset="2"/>
              <a:buChar char="Ø"/>
            </a:pPr>
            <a:r>
              <a:rPr lang="en-US" sz="2800" dirty="0" smtClean="0"/>
              <a:t>Managers communicate by phone with families about changes </a:t>
            </a:r>
          </a:p>
          <a:p>
            <a:pPr>
              <a:buFont typeface="Wingdings" charset="2"/>
              <a:buChar char="Ø"/>
            </a:pPr>
            <a:r>
              <a:rPr lang="en-US" sz="2800" dirty="0" smtClean="0"/>
              <a:t>Over 150 Essential Caregivers (90 residents) identified, trained family to attend to resident on daily basis, provided PPE as needed, received same screening as staff</a:t>
            </a:r>
            <a:r>
              <a:rPr lang="is-IS" sz="2800" dirty="0" smtClean="0"/>
              <a:t>…they will now </a:t>
            </a:r>
            <a:r>
              <a:rPr lang="en-US" sz="2800" dirty="0" smtClean="0"/>
              <a:t>help prioritize when surge requires more strict restrictions</a:t>
            </a:r>
          </a:p>
        </p:txBody>
      </p:sp>
    </p:spTree>
    <p:extLst>
      <p:ext uri="{BB962C8B-B14F-4D97-AF65-F5344CB8AC3E}">
        <p14:creationId xmlns:p14="http://schemas.microsoft.com/office/powerpoint/2010/main" val="31723034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Committed to Partnership: Perham Living</a:t>
            </a:r>
            <a:endParaRPr lang="en-US" b="1" dirty="0"/>
          </a:p>
        </p:txBody>
      </p:sp>
      <p:sp>
        <p:nvSpPr>
          <p:cNvPr id="4" name="Content Placeholder 3"/>
          <p:cNvSpPr>
            <a:spLocks noGrp="1"/>
          </p:cNvSpPr>
          <p:nvPr>
            <p:ph idx="1"/>
          </p:nvPr>
        </p:nvSpPr>
        <p:spPr>
          <a:xfrm>
            <a:off x="355600" y="1464743"/>
            <a:ext cx="6197600" cy="5257789"/>
          </a:xfrm>
        </p:spPr>
        <p:txBody>
          <a:bodyPr/>
          <a:lstStyle/>
          <a:p>
            <a:pPr>
              <a:lnSpc>
                <a:spcPct val="100000"/>
              </a:lnSpc>
              <a:buFont typeface="Wingdings" charset="2"/>
              <a:buChar char="Ø"/>
            </a:pPr>
            <a:r>
              <a:rPr lang="en-US" sz="2700" dirty="0" smtClean="0"/>
              <a:t>Worked with residents and families to individually apply regulations based on their needs</a:t>
            </a:r>
          </a:p>
          <a:p>
            <a:pPr lvl="1">
              <a:lnSpc>
                <a:spcPct val="100000"/>
              </a:lnSpc>
              <a:buFont typeface="Wingdings" charset="2"/>
              <a:buChar char="Ø"/>
            </a:pPr>
            <a:r>
              <a:rPr lang="en-US" sz="2700" dirty="0" smtClean="0"/>
              <a:t>Utilized iPads and Facebook Portal for virtual connections</a:t>
            </a:r>
          </a:p>
          <a:p>
            <a:pPr>
              <a:lnSpc>
                <a:spcPct val="100000"/>
              </a:lnSpc>
              <a:buFont typeface="Wingdings" charset="2"/>
              <a:buChar char="Ø"/>
            </a:pPr>
            <a:r>
              <a:rPr lang="en-US" sz="2700" dirty="0" smtClean="0"/>
              <a:t> Encouraged and supported compassionate visits; No one dies alone; 2 family members present.</a:t>
            </a:r>
          </a:p>
          <a:p>
            <a:pPr>
              <a:lnSpc>
                <a:spcPct val="100000"/>
              </a:lnSpc>
              <a:buFont typeface="Wingdings" charset="2"/>
              <a:buChar char="Ø"/>
            </a:pPr>
            <a:r>
              <a:rPr lang="en-US" sz="2700" dirty="0" smtClean="0"/>
              <a:t>Surveyed all residents and families as regulations permitted re-opening with plans to relocate residents based on risk tolerance</a:t>
            </a:r>
          </a:p>
        </p:txBody>
      </p:sp>
      <p:pic>
        <p:nvPicPr>
          <p:cNvPr id="2" name="Picture 1" descr="Porta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2356" y="2074343"/>
            <a:ext cx="5034844" cy="3776133"/>
          </a:xfrm>
          <a:prstGeom prst="rect">
            <a:avLst/>
          </a:prstGeom>
        </p:spPr>
      </p:pic>
    </p:spTree>
    <p:extLst>
      <p:ext uri="{BB962C8B-B14F-4D97-AF65-F5344CB8AC3E}">
        <p14:creationId xmlns:p14="http://schemas.microsoft.com/office/powerpoint/2010/main" val="41562412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Resources</a:t>
            </a:r>
            <a:endParaRPr lang="en-US"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006" y="274638"/>
            <a:ext cx="3713903" cy="4792133"/>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9901" y="1538504"/>
            <a:ext cx="3873700" cy="506306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2871" y="508002"/>
            <a:ext cx="3919129" cy="5003797"/>
          </a:xfrm>
          <a:prstGeom prst="rect">
            <a:avLst/>
          </a:prstGeom>
        </p:spPr>
      </p:pic>
    </p:spTree>
    <p:extLst>
      <p:ext uri="{BB962C8B-B14F-4D97-AF65-F5344CB8AC3E}">
        <p14:creationId xmlns:p14="http://schemas.microsoft.com/office/powerpoint/2010/main" val="19200363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39735" y="2538031"/>
            <a:ext cx="3911601" cy="4319977"/>
          </a:xfrm>
          <a:prstGeom prst="rect">
            <a:avLst/>
          </a:prstGeom>
        </p:spPr>
      </p:pic>
      <p:sp>
        <p:nvSpPr>
          <p:cNvPr id="2" name="Title 1"/>
          <p:cNvSpPr>
            <a:spLocks noGrp="1"/>
          </p:cNvSpPr>
          <p:nvPr>
            <p:ph type="title"/>
          </p:nvPr>
        </p:nvSpPr>
        <p:spPr/>
        <p:txBody>
          <a:bodyPr/>
          <a:lstStyle/>
          <a:p>
            <a:pPr algn="ctr"/>
            <a:r>
              <a:rPr lang="en-US" b="1" dirty="0" smtClean="0"/>
              <a:t>Resources</a:t>
            </a:r>
            <a:endParaRPr lang="en-US" b="1"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51336" y="220016"/>
            <a:ext cx="3538427" cy="4636029"/>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55078"/>
            <a:ext cx="5000017" cy="4792132"/>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18001" y="1805894"/>
            <a:ext cx="4351867" cy="1441079"/>
          </a:xfrm>
          <a:prstGeom prst="rect">
            <a:avLst/>
          </a:prstGeom>
        </p:spPr>
      </p:pic>
    </p:spTree>
    <p:extLst>
      <p:ext uri="{BB962C8B-B14F-4D97-AF65-F5344CB8AC3E}">
        <p14:creationId xmlns:p14="http://schemas.microsoft.com/office/powerpoint/2010/main" val="25964080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1463867" cy="1026794"/>
          </a:xfrm>
        </p:spPr>
        <p:txBody>
          <a:bodyPr/>
          <a:lstStyle/>
          <a:p>
            <a:pPr algn="r"/>
            <a:r>
              <a:rPr lang="en-US" sz="2800" b="1" dirty="0" smtClean="0"/>
              <a:t>Resources for Residents and Families</a:t>
            </a:r>
            <a:endParaRPr lang="en-US" sz="2800" b="1" dirty="0"/>
          </a:p>
        </p:txBody>
      </p:sp>
      <p:pic>
        <p:nvPicPr>
          <p:cNvPr id="4" name="Picture 3"/>
          <p:cNvPicPr>
            <a:picLocks noChangeAspect="1"/>
          </p:cNvPicPr>
          <p:nvPr/>
        </p:nvPicPr>
        <p:blipFill>
          <a:blip r:embed="rId2"/>
          <a:stretch>
            <a:fillRect/>
          </a:stretch>
        </p:blipFill>
        <p:spPr>
          <a:xfrm>
            <a:off x="135467" y="274638"/>
            <a:ext cx="4775200" cy="939800"/>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2799" y="2870203"/>
            <a:ext cx="3602567" cy="1337734"/>
          </a:xfrm>
          <a:prstGeom prst="rect">
            <a:avLst/>
          </a:prstGeom>
        </p:spPr>
      </p:pic>
      <p:sp>
        <p:nvSpPr>
          <p:cNvPr id="6" name="TextBox 5"/>
          <p:cNvSpPr txBox="1"/>
          <p:nvPr/>
        </p:nvSpPr>
        <p:spPr>
          <a:xfrm>
            <a:off x="342899" y="4260001"/>
            <a:ext cx="5211234" cy="830997"/>
          </a:xfrm>
          <a:prstGeom prst="rect">
            <a:avLst/>
          </a:prstGeom>
          <a:noFill/>
        </p:spPr>
        <p:txBody>
          <a:bodyPr wrap="square" rtlCol="0">
            <a:spAutoFit/>
          </a:bodyPr>
          <a:lstStyle/>
          <a:p>
            <a:r>
              <a:rPr lang="en-US" sz="2400" dirty="0"/>
              <a:t>https://</a:t>
            </a:r>
            <a:r>
              <a:rPr lang="en-US" sz="2400" dirty="0" err="1"/>
              <a:t>theconsumervoice.org</a:t>
            </a:r>
            <a:r>
              <a:rPr lang="en-US" sz="2400" dirty="0"/>
              <a:t>/issues/other-issues-and-resources/visitation</a:t>
            </a:r>
          </a:p>
        </p:txBody>
      </p:sp>
      <p:sp>
        <p:nvSpPr>
          <p:cNvPr id="7" name="Rectangle 6"/>
          <p:cNvSpPr/>
          <p:nvPr/>
        </p:nvSpPr>
        <p:spPr>
          <a:xfrm>
            <a:off x="135467" y="5789941"/>
            <a:ext cx="6214533" cy="830997"/>
          </a:xfrm>
          <a:prstGeom prst="rect">
            <a:avLst/>
          </a:prstGeom>
        </p:spPr>
        <p:txBody>
          <a:bodyPr wrap="square">
            <a:spAutoFit/>
          </a:bodyPr>
          <a:lstStyle/>
          <a:p>
            <a:r>
              <a:rPr lang="en-US" sz="2400" dirty="0"/>
              <a:t>https://</a:t>
            </a:r>
            <a:r>
              <a:rPr lang="en-US" sz="2400" dirty="0" err="1"/>
              <a:t>theconsumervoice.org</a:t>
            </a:r>
            <a:r>
              <a:rPr lang="en-US" sz="2400" dirty="0"/>
              <a:t>/events/2020-residents-rights-month/staying-connected</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2799" y="5302254"/>
            <a:ext cx="3937000" cy="39370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5467" y="1301432"/>
            <a:ext cx="10274300" cy="596900"/>
          </a:xfrm>
          <a:prstGeom prst="rect">
            <a:avLst/>
          </a:prstGeom>
        </p:spPr>
      </p:pic>
      <p:sp>
        <p:nvSpPr>
          <p:cNvPr id="10" name="Rectangle 9"/>
          <p:cNvSpPr/>
          <p:nvPr/>
        </p:nvSpPr>
        <p:spPr>
          <a:xfrm>
            <a:off x="342899" y="1781600"/>
            <a:ext cx="7501468" cy="830997"/>
          </a:xfrm>
          <a:prstGeom prst="rect">
            <a:avLst/>
          </a:prstGeom>
        </p:spPr>
        <p:txBody>
          <a:bodyPr wrap="square">
            <a:spAutoFit/>
          </a:bodyPr>
          <a:lstStyle/>
          <a:p>
            <a:r>
              <a:rPr lang="en-US" sz="2400" dirty="0"/>
              <a:t>https://</a:t>
            </a:r>
            <a:r>
              <a:rPr lang="en-US" sz="2400" dirty="0" err="1"/>
              <a:t>theconsumervoice.org</a:t>
            </a:r>
            <a:r>
              <a:rPr lang="en-US" sz="2400" dirty="0"/>
              <a:t>/issues/other-issues-and-resources/covid-19/residents-families</a:t>
            </a:r>
          </a:p>
        </p:txBody>
      </p:sp>
      <p:pic>
        <p:nvPicPr>
          <p:cNvPr id="11" name="Picture 10" descr="covid-19-family-council-advocacy-fact-sheet(1).pdf"/>
          <p:cNvPicPr>
            <a:picLocks noChangeAspect="1"/>
          </p:cNvPicPr>
          <p:nvPr/>
        </p:nvPicPr>
        <p:blipFill rotWithShape="1">
          <a:blip r:embed="rId6" cstate="email">
            <a:extLst>
              <a:ext uri="{28A0092B-C50C-407E-A947-70E740481C1C}">
                <a14:useLocalDpi xmlns:a14="http://schemas.microsoft.com/office/drawing/2010/main"/>
              </a:ext>
            </a:extLst>
          </a:blip>
          <a:srcRect b="19033"/>
          <a:stretch/>
        </p:blipFill>
        <p:spPr>
          <a:xfrm rot="344120">
            <a:off x="7626192" y="2209436"/>
            <a:ext cx="4210208" cy="4411502"/>
          </a:xfrm>
          <a:prstGeom prst="rect">
            <a:avLst/>
          </a:prstGeom>
        </p:spPr>
      </p:pic>
    </p:spTree>
    <p:extLst>
      <p:ext uri="{BB962C8B-B14F-4D97-AF65-F5344CB8AC3E}">
        <p14:creationId xmlns:p14="http://schemas.microsoft.com/office/powerpoint/2010/main" val="49281037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92914"/>
            <a:ext cx="12158133" cy="1363026"/>
          </a:xfrm>
        </p:spPr>
        <p:txBody>
          <a:bodyPr/>
          <a:lstStyle/>
          <a:p>
            <a:pPr algn="ctr"/>
            <a:r>
              <a:rPr lang="en-US" b="1" dirty="0" smtClean="0"/>
              <a:t>Learning Network: 16 week training/ $6,000 benefit</a:t>
            </a:r>
            <a:r>
              <a:rPr lang="en-US" dirty="0" smtClean="0"/>
              <a:t/>
            </a:r>
            <a:br>
              <a:rPr lang="en-US" dirty="0" smtClean="0"/>
            </a:br>
            <a:r>
              <a:rPr lang="en-US" dirty="0" smtClean="0"/>
              <a:t> </a:t>
            </a:r>
            <a:r>
              <a:rPr lang="en-US" sz="2800" dirty="0" smtClean="0"/>
              <a:t>https</a:t>
            </a:r>
            <a:r>
              <a:rPr lang="en-US" sz="2800" dirty="0"/>
              <a:t>://hsc.unm.edu/echo/institute-programs/nursing-home/pages/nursing-home-info.html</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9635" y="0"/>
            <a:ext cx="9334500" cy="5492914"/>
          </a:xfrm>
          <a:prstGeom prst="rect">
            <a:avLst/>
          </a:prstGeom>
        </p:spPr>
      </p:pic>
    </p:spTree>
    <p:extLst>
      <p:ext uri="{BB962C8B-B14F-4D97-AF65-F5344CB8AC3E}">
        <p14:creationId xmlns:p14="http://schemas.microsoft.com/office/powerpoint/2010/main" val="7787790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9144000" cy="5517444"/>
          </a:xfrm>
          <a:prstGeom prst="rect">
            <a:avLst/>
          </a:prstGeom>
        </p:spPr>
      </p:pic>
      <p:sp>
        <p:nvSpPr>
          <p:cNvPr id="5" name="Title 4"/>
          <p:cNvSpPr>
            <a:spLocks noGrp="1"/>
          </p:cNvSpPr>
          <p:nvPr>
            <p:ph type="title"/>
          </p:nvPr>
        </p:nvSpPr>
        <p:spPr>
          <a:xfrm>
            <a:off x="1735689" y="5715000"/>
            <a:ext cx="8777111" cy="1143000"/>
          </a:xfrm>
        </p:spPr>
        <p:txBody>
          <a:bodyPr/>
          <a:lstStyle/>
          <a:p>
            <a:r>
              <a:rPr lang="en-US" sz="2800" b="1" dirty="0"/>
              <a:t>https://www.ipfcc.org/bestpractices/covid-19/index.html</a:t>
            </a:r>
          </a:p>
        </p:txBody>
      </p:sp>
    </p:spTree>
    <p:extLst>
      <p:ext uri="{BB962C8B-B14F-4D97-AF65-F5344CB8AC3E}">
        <p14:creationId xmlns:p14="http://schemas.microsoft.com/office/powerpoint/2010/main" val="19237409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Supporting PFCC Practices and Strategies in the Time of COVID-19</a:t>
            </a:r>
            <a:endParaRPr lang="en-US" sz="3200" dirty="0"/>
          </a:p>
        </p:txBody>
      </p:sp>
      <p:sp>
        <p:nvSpPr>
          <p:cNvPr id="3" name="Content Placeholder 2"/>
          <p:cNvSpPr>
            <a:spLocks noGrp="1"/>
          </p:cNvSpPr>
          <p:nvPr>
            <p:ph idx="1"/>
          </p:nvPr>
        </p:nvSpPr>
        <p:spPr>
          <a:xfrm>
            <a:off x="880550" y="1453447"/>
            <a:ext cx="8503357" cy="5192889"/>
          </a:xfrm>
        </p:spPr>
        <p:txBody>
          <a:bodyPr/>
          <a:lstStyle/>
          <a:p>
            <a:pPr marL="0" indent="0">
              <a:spcAft>
                <a:spcPts val="600"/>
              </a:spcAft>
              <a:buNone/>
            </a:pPr>
            <a:r>
              <a:rPr lang="en-US" sz="3200" b="1" dirty="0" smtClean="0"/>
              <a:t>Upcoming Informal </a:t>
            </a:r>
            <a:r>
              <a:rPr lang="en-US" sz="3200" b="1" dirty="0"/>
              <a:t>Conversations</a:t>
            </a:r>
          </a:p>
          <a:p>
            <a:pPr lvl="1">
              <a:spcAft>
                <a:spcPts val="600"/>
              </a:spcAft>
              <a:buFont typeface="Wingdings" charset="2"/>
              <a:buChar char="Ø"/>
            </a:pPr>
            <a:r>
              <a:rPr lang="en-US" sz="3200" dirty="0" smtClean="0"/>
              <a:t>Tuesday</a:t>
            </a:r>
            <a:r>
              <a:rPr lang="en-US" sz="3200" dirty="0"/>
              <a:t>, </a:t>
            </a:r>
            <a:r>
              <a:rPr lang="en-US" sz="3200" dirty="0" smtClean="0"/>
              <a:t>December 15th, </a:t>
            </a:r>
            <a:r>
              <a:rPr lang="en-US" sz="3200" dirty="0"/>
              <a:t>noon ET</a:t>
            </a:r>
          </a:p>
          <a:p>
            <a:pPr lvl="1">
              <a:spcAft>
                <a:spcPts val="600"/>
              </a:spcAft>
              <a:buFont typeface="Wingdings" charset="2"/>
              <a:buChar char="Ø"/>
            </a:pPr>
            <a:r>
              <a:rPr lang="en-US" sz="3200" dirty="0" smtClean="0"/>
              <a:t>Tuesday, January 12</a:t>
            </a:r>
            <a:r>
              <a:rPr lang="en-US" sz="3200" baseline="30000" dirty="0" smtClean="0"/>
              <a:t>th, </a:t>
            </a:r>
            <a:r>
              <a:rPr lang="en-US" sz="3200" dirty="0" smtClean="0"/>
              <a:t> noon ET</a:t>
            </a:r>
          </a:p>
          <a:p>
            <a:pPr lvl="1">
              <a:spcAft>
                <a:spcPts val="600"/>
              </a:spcAft>
              <a:buFont typeface="Wingdings" charset="2"/>
              <a:buChar char="Ø"/>
            </a:pPr>
            <a:r>
              <a:rPr lang="en-US" sz="3200" dirty="0" smtClean="0"/>
              <a:t>Tuesday, February 9</a:t>
            </a:r>
            <a:r>
              <a:rPr lang="en-US" sz="3200" baseline="30000" dirty="0" smtClean="0"/>
              <a:t>th</a:t>
            </a:r>
            <a:r>
              <a:rPr lang="en-US" sz="3200" dirty="0" smtClean="0"/>
              <a:t>, noon </a:t>
            </a:r>
            <a:r>
              <a:rPr lang="en-US" sz="3200" dirty="0"/>
              <a:t>ET</a:t>
            </a:r>
          </a:p>
          <a:p>
            <a:pPr marL="0" indent="0">
              <a:spcAft>
                <a:spcPts val="600"/>
              </a:spcAft>
              <a:buNone/>
            </a:pPr>
            <a:endParaRPr lang="en-US" sz="3200" b="1" dirty="0"/>
          </a:p>
          <a:p>
            <a:pPr marL="0" indent="0">
              <a:spcAft>
                <a:spcPts val="600"/>
              </a:spcAft>
              <a:buNone/>
            </a:pPr>
            <a:r>
              <a:rPr lang="en-US" sz="3200" b="1" dirty="0" smtClean="0"/>
              <a:t>Upcoming Webinars</a:t>
            </a:r>
            <a:endParaRPr lang="en-US" sz="3200" b="1" dirty="0"/>
          </a:p>
          <a:p>
            <a:pPr lvl="1">
              <a:spcAft>
                <a:spcPts val="600"/>
              </a:spcAft>
              <a:buFont typeface="Wingdings" charset="2"/>
              <a:buChar char="Ø"/>
            </a:pPr>
            <a:r>
              <a:rPr lang="en-US" sz="3200" dirty="0" smtClean="0"/>
              <a:t>Thursday</a:t>
            </a:r>
            <a:r>
              <a:rPr lang="en-US" sz="3200" dirty="0"/>
              <a:t>, </a:t>
            </a:r>
            <a:r>
              <a:rPr lang="en-US" sz="3200" dirty="0" smtClean="0"/>
              <a:t>January  21</a:t>
            </a:r>
            <a:r>
              <a:rPr lang="en-US" sz="3200" baseline="30000" dirty="0" smtClean="0"/>
              <a:t>st</a:t>
            </a:r>
            <a:r>
              <a:rPr lang="en-US" sz="3200" dirty="0" smtClean="0"/>
              <a:t>, </a:t>
            </a:r>
            <a:r>
              <a:rPr lang="en-US" sz="3200" dirty="0"/>
              <a:t>noon ET</a:t>
            </a:r>
          </a:p>
          <a:p>
            <a:pPr lvl="1">
              <a:spcAft>
                <a:spcPts val="600"/>
              </a:spcAft>
              <a:buFont typeface="Wingdings" charset="2"/>
              <a:buChar char="Ø"/>
            </a:pPr>
            <a:r>
              <a:rPr lang="en-US" sz="3200" dirty="0"/>
              <a:t>Thursday, </a:t>
            </a:r>
            <a:r>
              <a:rPr lang="en-US" sz="3200" dirty="0" smtClean="0"/>
              <a:t>March </a:t>
            </a:r>
            <a:r>
              <a:rPr lang="en-US" sz="3200" dirty="0"/>
              <a:t>11</a:t>
            </a:r>
            <a:r>
              <a:rPr lang="en-US" sz="3200" baseline="30000" dirty="0"/>
              <a:t>th</a:t>
            </a:r>
            <a:r>
              <a:rPr lang="en-US" sz="3200" dirty="0"/>
              <a:t>, noon ET</a:t>
            </a:r>
          </a:p>
          <a:p>
            <a:pPr lvl="1">
              <a:spcAft>
                <a:spcPts val="600"/>
              </a:spcAft>
              <a:buFont typeface="Wingdings" charset="2"/>
              <a:buChar char="Ø"/>
            </a:pPr>
            <a:endParaRPr lang="en-US" b="1" dirty="0"/>
          </a:p>
          <a:p>
            <a:pPr lvl="1">
              <a:spcAft>
                <a:spcPts val="600"/>
              </a:spcAft>
              <a:buFont typeface="Wingdings" charset="2"/>
              <a:buChar char="Ø"/>
            </a:pPr>
            <a:endParaRPr lang="en-US" b="1" dirty="0"/>
          </a:p>
        </p:txBody>
      </p:sp>
      <p:pic>
        <p:nvPicPr>
          <p:cNvPr id="4" name="Picture 3" descr="NYSHealth_logo_jpeg.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76941" y="5868811"/>
            <a:ext cx="3107619" cy="674822"/>
          </a:xfrm>
          <a:prstGeom prst="rect">
            <a:avLst/>
          </a:prstGeom>
        </p:spPr>
      </p:pic>
    </p:spTree>
    <p:extLst>
      <p:ext uri="{BB962C8B-B14F-4D97-AF65-F5344CB8AC3E}">
        <p14:creationId xmlns:p14="http://schemas.microsoft.com/office/powerpoint/2010/main" val="335922581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t>Thank You for Joining Us!</a:t>
            </a:r>
          </a:p>
        </p:txBody>
      </p:sp>
      <p:sp>
        <p:nvSpPr>
          <p:cNvPr id="7" name="Subtitle 6"/>
          <p:cNvSpPr>
            <a:spLocks noGrp="1"/>
          </p:cNvSpPr>
          <p:nvPr>
            <p:ph idx="1"/>
          </p:nvPr>
        </p:nvSpPr>
        <p:spPr>
          <a:xfrm>
            <a:off x="1441942" y="1471300"/>
            <a:ext cx="8768863" cy="5112062"/>
          </a:xfrm>
        </p:spPr>
        <p:txBody>
          <a:bodyPr/>
          <a:lstStyle/>
          <a:p>
            <a:pPr marL="0" indent="0" algn="ctr">
              <a:buNone/>
            </a:pPr>
            <a:r>
              <a:rPr lang="en-US" sz="2800" dirty="0"/>
              <a:t>Please fill out the survey on your experience today</a:t>
            </a:r>
            <a:r>
              <a:rPr lang="en-US" sz="2800" dirty="0" smtClean="0"/>
              <a:t>:</a:t>
            </a:r>
          </a:p>
          <a:p>
            <a:pPr marL="0" indent="0" algn="ctr">
              <a:buNone/>
            </a:pPr>
            <a:endParaRPr lang="en-US" sz="2800" dirty="0"/>
          </a:p>
          <a:p>
            <a:pPr marL="0" indent="0" algn="ctr">
              <a:buNone/>
            </a:pPr>
            <a:r>
              <a:rPr lang="en-US" sz="3200" b="1" u="sng" dirty="0">
                <a:solidFill>
                  <a:schemeClr val="accent5">
                    <a:lumMod val="50000"/>
                  </a:schemeClr>
                </a:solidFill>
              </a:rPr>
              <a:t>https://www.surveymonkey.com/r/LTC_Webinar_Nov20</a:t>
            </a:r>
            <a:endParaRPr lang="en-US" sz="3200" b="1" dirty="0" smtClean="0">
              <a:solidFill>
                <a:schemeClr val="accent5">
                  <a:lumMod val="50000"/>
                </a:schemeClr>
              </a:solidFill>
            </a:endParaRPr>
          </a:p>
          <a:p>
            <a:pPr marL="0" indent="0" algn="ctr">
              <a:buNone/>
            </a:pPr>
            <a:endParaRPr lang="en-US" sz="2800" dirty="0"/>
          </a:p>
          <a:p>
            <a:pPr marL="0" indent="0" algn="ctr">
              <a:buNone/>
            </a:pPr>
            <a:endParaRPr lang="en-US" sz="2800" b="1" dirty="0">
              <a:solidFill>
                <a:srgbClr val="FF0000"/>
              </a:solidFill>
            </a:endParaRPr>
          </a:p>
          <a:p>
            <a:pPr marL="0" indent="0" algn="ctr">
              <a:buNone/>
            </a:pPr>
            <a:r>
              <a:rPr lang="en-US" sz="2800" b="1" dirty="0"/>
              <a:t>Mary Minniti, CPHQ</a:t>
            </a:r>
          </a:p>
          <a:p>
            <a:pPr marL="0" indent="0" algn="ctr">
              <a:buNone/>
            </a:pPr>
            <a:r>
              <a:rPr lang="en-US" sz="2800" dirty="0">
                <a:hlinkClick r:id="rId2"/>
              </a:rPr>
              <a:t>mminniti@ipfcc.org</a:t>
            </a:r>
            <a:endParaRPr lang="en-US" sz="2800" dirty="0"/>
          </a:p>
          <a:p>
            <a:pPr marL="0" indent="0" algn="ctr">
              <a:buNone/>
            </a:pPr>
            <a:endParaRPr lang="en-US" dirty="0"/>
          </a:p>
          <a:p>
            <a:pPr marL="0" indent="0" algn="ctr">
              <a:buNone/>
            </a:pPr>
            <a:endParaRPr lang="en-US" sz="2800" b="1" dirty="0"/>
          </a:p>
          <a:p>
            <a:pPr marL="0" indent="0" algn="ctr">
              <a:buNone/>
            </a:pPr>
            <a:endParaRPr lang="en-US" sz="2800" dirty="0"/>
          </a:p>
          <a:p>
            <a:pPr marL="0" indent="0" algn="ctr">
              <a:buNone/>
            </a:pPr>
            <a:endParaRPr lang="en-US" sz="2800" dirty="0"/>
          </a:p>
          <a:p>
            <a:pPr marL="0" indent="0" algn="ctr">
              <a:buNone/>
            </a:pPr>
            <a:endParaRPr lang="en-US" sz="2800" dirty="0"/>
          </a:p>
          <a:p>
            <a:pPr marL="0" indent="0" algn="ctr">
              <a:buNone/>
            </a:pPr>
            <a:endParaRPr lang="en-US" sz="2800" dirty="0"/>
          </a:p>
          <a:p>
            <a:pPr marL="0" indent="0" algn="ctr">
              <a:buNone/>
            </a:pPr>
            <a:endParaRPr lang="en-US" sz="2800" b="1" dirty="0"/>
          </a:p>
          <a:p>
            <a:pPr marL="0" indent="0" algn="ctr">
              <a:buNone/>
            </a:pPr>
            <a:endParaRPr lang="en-US" sz="2800" dirty="0"/>
          </a:p>
        </p:txBody>
      </p:sp>
    </p:spTree>
    <p:extLst>
      <p:ext uri="{BB962C8B-B14F-4D97-AF65-F5344CB8AC3E}">
        <p14:creationId xmlns:p14="http://schemas.microsoft.com/office/powerpoint/2010/main" val="38282967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8434"/>
            <a:ext cx="10972800" cy="1026794"/>
          </a:xfrm>
        </p:spPr>
        <p:txBody>
          <a:bodyPr/>
          <a:lstStyle/>
          <a:p>
            <a:r>
              <a:rPr lang="en-US" b="1" dirty="0"/>
              <a:t>Objectives</a:t>
            </a:r>
          </a:p>
        </p:txBody>
      </p:sp>
      <p:sp>
        <p:nvSpPr>
          <p:cNvPr id="3" name="Content Placeholder 2"/>
          <p:cNvSpPr>
            <a:spLocks noGrp="1"/>
          </p:cNvSpPr>
          <p:nvPr>
            <p:ph idx="1"/>
          </p:nvPr>
        </p:nvSpPr>
        <p:spPr/>
        <p:txBody>
          <a:bodyPr/>
          <a:lstStyle/>
          <a:p>
            <a:pPr lvl="0">
              <a:buFont typeface="Wingdings" charset="2"/>
              <a:buChar char="Ø"/>
            </a:pPr>
            <a:r>
              <a:rPr lang="en-US" sz="3200" dirty="0"/>
              <a:t>Discuss </a:t>
            </a:r>
            <a:r>
              <a:rPr lang="en-US" sz="3200" dirty="0" smtClean="0"/>
              <a:t>short- </a:t>
            </a:r>
            <a:r>
              <a:rPr lang="en-US" sz="3200" dirty="0"/>
              <a:t>and </a:t>
            </a:r>
            <a:r>
              <a:rPr lang="en-US" sz="3200" dirty="0" smtClean="0"/>
              <a:t>long-term </a:t>
            </a:r>
            <a:r>
              <a:rPr lang="en-US" sz="3200" dirty="0"/>
              <a:t>impacts of COVID-</a:t>
            </a:r>
            <a:r>
              <a:rPr lang="en-US" sz="3200" dirty="0" smtClean="0"/>
              <a:t>19 related changes on </a:t>
            </a:r>
            <a:r>
              <a:rPr lang="en-US" sz="3200" dirty="0"/>
              <a:t>the health of elderly residents in continuing care communities and their families; </a:t>
            </a:r>
          </a:p>
          <a:p>
            <a:pPr lvl="0">
              <a:buFont typeface="Wingdings" charset="2"/>
              <a:buChar char="Ø"/>
            </a:pPr>
            <a:r>
              <a:rPr lang="en-US" sz="3200" dirty="0"/>
              <a:t>Learn about strategies implemented across care settings serving elderly residents to address COVID-19 challenges; and </a:t>
            </a:r>
          </a:p>
          <a:p>
            <a:pPr lvl="0">
              <a:buFont typeface="Wingdings" charset="2"/>
              <a:buChar char="Ø"/>
            </a:pPr>
            <a:r>
              <a:rPr lang="en-US" sz="3200" dirty="0"/>
              <a:t>Explore innovative approaches used to mitigate negative impacts, reduce </a:t>
            </a:r>
            <a:r>
              <a:rPr lang="en-US" sz="3200" dirty="0" smtClean="0"/>
              <a:t>isolation, and restore partnerships even </a:t>
            </a:r>
            <a:r>
              <a:rPr lang="en-US" sz="3200" dirty="0"/>
              <a:t>as the pandemic continues.</a:t>
            </a:r>
          </a:p>
          <a:p>
            <a:pPr>
              <a:buFont typeface="Wingdings" charset="2"/>
              <a:buChar char="Ø"/>
            </a:pPr>
            <a:endParaRPr lang="en-US" sz="3200" dirty="0"/>
          </a:p>
        </p:txBody>
      </p:sp>
    </p:spTree>
    <p:extLst>
      <p:ext uri="{BB962C8B-B14F-4D97-AF65-F5344CB8AC3E}">
        <p14:creationId xmlns:p14="http://schemas.microsoft.com/office/powerpoint/2010/main" val="16723099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8310"/>
            <a:ext cx="10972800" cy="1026794"/>
          </a:xfrm>
        </p:spPr>
        <p:txBody>
          <a:bodyPr/>
          <a:lstStyle/>
          <a:p>
            <a:r>
              <a:rPr lang="en-US" sz="3200" b="1" dirty="0"/>
              <a:t>Supporting PFCC Practices and Strategies in the Time of COVID-19</a:t>
            </a:r>
            <a:endParaRPr lang="en-US" sz="3200" dirty="0"/>
          </a:p>
        </p:txBody>
      </p:sp>
      <p:sp>
        <p:nvSpPr>
          <p:cNvPr id="3" name="Content Placeholder 2"/>
          <p:cNvSpPr>
            <a:spLocks noGrp="1"/>
          </p:cNvSpPr>
          <p:nvPr>
            <p:ph idx="1"/>
          </p:nvPr>
        </p:nvSpPr>
        <p:spPr>
          <a:xfrm>
            <a:off x="1981200" y="1600206"/>
            <a:ext cx="8229600" cy="3663243"/>
          </a:xfrm>
        </p:spPr>
        <p:txBody>
          <a:bodyPr/>
          <a:lstStyle/>
          <a:p>
            <a:pPr marL="0" indent="0">
              <a:spcAft>
                <a:spcPts val="600"/>
              </a:spcAft>
              <a:buNone/>
            </a:pPr>
            <a:r>
              <a:rPr lang="en-US" dirty="0"/>
              <a:t>Goal: Provide a resource and “clearinghouse” for </a:t>
            </a:r>
            <a:r>
              <a:rPr lang="en-US" b="1" dirty="0"/>
              <a:t>up-to-date, easily accessible, information </a:t>
            </a:r>
            <a:r>
              <a:rPr lang="en-US" dirty="0"/>
              <a:t>about ways to stay grounded in PFCC core concepts during COVID-19</a:t>
            </a:r>
          </a:p>
          <a:p>
            <a:pPr lvl="1">
              <a:spcAft>
                <a:spcPts val="600"/>
              </a:spcAft>
              <a:buFont typeface="Wingdings" charset="2"/>
              <a:buChar char="Ø"/>
            </a:pPr>
            <a:r>
              <a:rPr lang="en-US" dirty="0"/>
              <a:t>IPFCC will identify, develop, and disseminate information related to COVID-19 across adult health care settings. </a:t>
            </a:r>
          </a:p>
          <a:p>
            <a:pPr lvl="1">
              <a:spcAft>
                <a:spcPts val="600"/>
              </a:spcAft>
              <a:buFont typeface="Wingdings" charset="2"/>
              <a:buChar char="Ø"/>
            </a:pPr>
            <a:r>
              <a:rPr lang="en-US" dirty="0"/>
              <a:t>Target audience:  Adult healthcare settings across the continuum including hospitals, ambulatory and primary care settings as well as continuing care/retirement communities</a:t>
            </a:r>
          </a:p>
          <a:p>
            <a:pPr>
              <a:spcAft>
                <a:spcPts val="600"/>
              </a:spcAft>
              <a:buFont typeface="Wingdings" charset="2"/>
              <a:buChar char="Ø"/>
            </a:pPr>
            <a:r>
              <a:rPr lang="en-US" dirty="0"/>
              <a:t>The series of free webinars and online conversations will occur monthly from July through March 2021. </a:t>
            </a:r>
          </a:p>
          <a:p>
            <a:pPr>
              <a:spcAft>
                <a:spcPts val="600"/>
              </a:spcAft>
              <a:buFont typeface="Wingdings" charset="2"/>
              <a:buChar char="Ø"/>
            </a:pPr>
            <a:r>
              <a:rPr lang="en-US" dirty="0"/>
              <a:t>Funded by a grant from</a:t>
            </a:r>
          </a:p>
        </p:txBody>
      </p:sp>
      <p:pic>
        <p:nvPicPr>
          <p:cNvPr id="5" name="Picture 4" descr="NYSHealth_logo_jpeg.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42005" y="5939367"/>
            <a:ext cx="3107619" cy="674822"/>
          </a:xfrm>
          <a:prstGeom prst="rect">
            <a:avLst/>
          </a:prstGeom>
        </p:spPr>
      </p:pic>
    </p:spTree>
    <p:extLst>
      <p:ext uri="{BB962C8B-B14F-4D97-AF65-F5344CB8AC3E}">
        <p14:creationId xmlns:p14="http://schemas.microsoft.com/office/powerpoint/2010/main" val="23936029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E2D567D-529C-B046-A450-A8471445C7EC}"/>
              </a:ext>
            </a:extLst>
          </p:cNvPr>
          <p:cNvSpPr/>
          <p:nvPr/>
        </p:nvSpPr>
        <p:spPr>
          <a:xfrm>
            <a:off x="1524016" y="1589103"/>
            <a:ext cx="2871893" cy="468977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0070C0"/>
              </a:solidFill>
              <a:latin typeface="Arial"/>
            </a:endParaRPr>
          </a:p>
        </p:txBody>
      </p:sp>
      <p:sp>
        <p:nvSpPr>
          <p:cNvPr id="12" name="TextBox 11">
            <a:extLst>
              <a:ext uri="{FF2B5EF4-FFF2-40B4-BE49-F238E27FC236}">
                <a16:creationId xmlns="" xmlns:a16="http://schemas.microsoft.com/office/drawing/2014/main" id="{9545F6CF-1EE2-5C41-BF1B-E57A838B5E9C}"/>
              </a:ext>
            </a:extLst>
          </p:cNvPr>
          <p:cNvSpPr txBox="1"/>
          <p:nvPr/>
        </p:nvSpPr>
        <p:spPr>
          <a:xfrm>
            <a:off x="586633" y="521031"/>
            <a:ext cx="9574953" cy="787908"/>
          </a:xfrm>
          <a:prstGeom prst="rect">
            <a:avLst/>
          </a:prstGeom>
          <a:noFill/>
        </p:spPr>
        <p:txBody>
          <a:bodyPr wrap="square" rtlCol="0">
            <a:spAutoFit/>
          </a:bodyPr>
          <a:lstStyle/>
          <a:p>
            <a:pPr defTabSz="457200" fontAlgn="base">
              <a:lnSpc>
                <a:spcPct val="85000"/>
              </a:lnSpc>
              <a:spcBef>
                <a:spcPct val="0"/>
              </a:spcBef>
              <a:spcAft>
                <a:spcPct val="0"/>
              </a:spcAft>
            </a:pPr>
            <a:r>
              <a:rPr lang="en-US" sz="3200" b="1" dirty="0">
                <a:solidFill>
                  <a:srgbClr val="400080"/>
                </a:solidFill>
                <a:latin typeface="Arial"/>
                <a:ea typeface="ＭＳ Ｐゴシック" charset="-128"/>
                <a:cs typeface="Arial"/>
              </a:rPr>
              <a:t>Patient- and Family-Centered Care — True North</a:t>
            </a:r>
          </a:p>
          <a:p>
            <a:pPr fontAlgn="base">
              <a:spcBef>
                <a:spcPct val="0"/>
              </a:spcBef>
              <a:spcAft>
                <a:spcPct val="0"/>
              </a:spcAft>
            </a:pPr>
            <a:endParaRPr lang="en-US" dirty="0">
              <a:solidFill>
                <a:srgbClr val="000000"/>
              </a:solidFill>
              <a:latin typeface="Arial" charset="0"/>
              <a:ea typeface="ＭＳ Ｐゴシック" charset="0"/>
            </a:endParaRPr>
          </a:p>
        </p:txBody>
      </p:sp>
      <p:pic>
        <p:nvPicPr>
          <p:cNvPr id="6" name="Picture 5">
            <a:extLst>
              <a:ext uri="{FF2B5EF4-FFF2-40B4-BE49-F238E27FC236}">
                <a16:creationId xmlns="" xmlns:a16="http://schemas.microsoft.com/office/drawing/2014/main" id="{68B052B5-DAFF-D54C-BCE6-390D8E54390D}"/>
              </a:ext>
            </a:extLst>
          </p:cNvPr>
          <p:cNvPicPr>
            <a:picLocks noChangeAspect="1"/>
          </p:cNvPicPr>
          <p:nvPr/>
        </p:nvPicPr>
        <p:blipFill rotWithShape="1">
          <a:blip r:embed="rId2">
            <a:alphaModFix amt="20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4392961" y="1589103"/>
            <a:ext cx="6275057" cy="4689779"/>
          </a:xfrm>
          <a:prstGeom prst="rect">
            <a:avLst/>
          </a:prstGeom>
          <a:solidFill>
            <a:schemeClr val="accent2">
              <a:lumMod val="60000"/>
              <a:lumOff val="40000"/>
            </a:schemeClr>
          </a:solidFill>
        </p:spPr>
      </p:pic>
      <p:sp>
        <p:nvSpPr>
          <p:cNvPr id="3" name="Rectangle 2">
            <a:extLst>
              <a:ext uri="{FF2B5EF4-FFF2-40B4-BE49-F238E27FC236}">
                <a16:creationId xmlns="" xmlns:a16="http://schemas.microsoft.com/office/drawing/2014/main" id="{9B145000-3D80-E14B-AF88-BE531FFA24E9}"/>
              </a:ext>
            </a:extLst>
          </p:cNvPr>
          <p:cNvSpPr/>
          <p:nvPr/>
        </p:nvSpPr>
        <p:spPr>
          <a:xfrm>
            <a:off x="1856493" y="2003961"/>
            <a:ext cx="2342993" cy="4555093"/>
          </a:xfrm>
          <a:prstGeom prst="rect">
            <a:avLst/>
          </a:prstGeom>
        </p:spPr>
        <p:txBody>
          <a:bodyPr wrap="square">
            <a:spAutoFit/>
          </a:bodyPr>
          <a:lstStyle/>
          <a:p>
            <a:pPr fontAlgn="base">
              <a:spcBef>
                <a:spcPct val="0"/>
              </a:spcBef>
              <a:spcAft>
                <a:spcPct val="0"/>
              </a:spcAft>
            </a:pPr>
            <a:r>
              <a:rPr lang="en-US" sz="2100" dirty="0">
                <a:solidFill>
                  <a:srgbClr val="FFFFFF"/>
                </a:solidFill>
                <a:latin typeface="Arial" charset="0"/>
                <a:ea typeface="ＭＳ Ｐゴシック" charset="0"/>
              </a:rPr>
              <a:t>In a pandemic, the core concepts of patient- and family-centered care (PFCC) </a:t>
            </a:r>
            <a:br>
              <a:rPr lang="en-US" sz="2100" dirty="0">
                <a:solidFill>
                  <a:srgbClr val="FFFFFF"/>
                </a:solidFill>
                <a:latin typeface="Arial" charset="0"/>
                <a:ea typeface="ＭＳ Ｐゴシック" charset="0"/>
              </a:rPr>
            </a:br>
            <a:r>
              <a:rPr lang="en-US" sz="2100" dirty="0">
                <a:solidFill>
                  <a:srgbClr val="FFFFFF"/>
                </a:solidFill>
                <a:latin typeface="Arial" charset="0"/>
                <a:ea typeface="ＭＳ Ｐゴシック" charset="0"/>
              </a:rPr>
              <a:t>can serve as a </a:t>
            </a:r>
            <a:r>
              <a:rPr lang="en-US" sz="2100" dirty="0">
                <a:solidFill>
                  <a:srgbClr val="FFFF00"/>
                </a:solidFill>
                <a:latin typeface="Arial" charset="0"/>
                <a:ea typeface="ＭＳ Ｐゴシック" charset="0"/>
              </a:rPr>
              <a:t>North Star, </a:t>
            </a:r>
            <a:r>
              <a:rPr lang="en-US" sz="2100" dirty="0">
                <a:solidFill>
                  <a:srgbClr val="FFFFFF"/>
                </a:solidFill>
                <a:latin typeface="Arial" charset="0"/>
                <a:ea typeface="ＭＳ Ｐゴシック" charset="0"/>
              </a:rPr>
              <a:t/>
            </a:r>
            <a:br>
              <a:rPr lang="en-US" sz="2100" dirty="0">
                <a:solidFill>
                  <a:srgbClr val="FFFFFF"/>
                </a:solidFill>
                <a:latin typeface="Arial" charset="0"/>
                <a:ea typeface="ＭＳ Ｐゴシック" charset="0"/>
              </a:rPr>
            </a:br>
            <a:r>
              <a:rPr lang="en-US" sz="2100" dirty="0">
                <a:solidFill>
                  <a:srgbClr val="FFFFFF"/>
                </a:solidFill>
                <a:latin typeface="Arial" charset="0"/>
                <a:ea typeface="ＭＳ Ｐゴシック" charset="0"/>
              </a:rPr>
              <a:t>to help inform decision-making, practices, and public health strategies. </a:t>
            </a:r>
            <a:br>
              <a:rPr lang="en-US" sz="2100" dirty="0">
                <a:solidFill>
                  <a:srgbClr val="FFFFFF"/>
                </a:solidFill>
                <a:latin typeface="Arial" charset="0"/>
                <a:ea typeface="ＭＳ Ｐゴシック" charset="0"/>
              </a:rPr>
            </a:br>
            <a:r>
              <a:rPr lang="en-US" dirty="0">
                <a:solidFill>
                  <a:srgbClr val="FFFFFF"/>
                </a:solidFill>
                <a:latin typeface="Arial" charset="0"/>
                <a:ea typeface="ＭＳ Ｐゴシック" charset="0"/>
              </a:rPr>
              <a:t/>
            </a:r>
            <a:br>
              <a:rPr lang="en-US" dirty="0">
                <a:solidFill>
                  <a:srgbClr val="FFFFFF"/>
                </a:solidFill>
                <a:latin typeface="Arial" charset="0"/>
                <a:ea typeface="ＭＳ Ｐゴシック" charset="0"/>
              </a:rPr>
            </a:br>
            <a:r>
              <a:rPr lang="en-US" dirty="0">
                <a:solidFill>
                  <a:srgbClr val="FFFFFF"/>
                </a:solidFill>
                <a:latin typeface="Arial" charset="0"/>
                <a:ea typeface="ＭＳ Ｐゴシック" charset="0"/>
              </a:rPr>
              <a:t>	</a:t>
            </a:r>
            <a:r>
              <a:rPr lang="en-US" sz="2000" dirty="0">
                <a:solidFill>
                  <a:srgbClr val="FFFFFF"/>
                </a:solidFill>
                <a:latin typeface="Arial" charset="0"/>
                <a:ea typeface="ＭＳ Ｐゴシック" charset="0"/>
              </a:rPr>
              <a:t>	</a:t>
            </a:r>
            <a:endParaRPr lang="en-US" dirty="0">
              <a:solidFill>
                <a:srgbClr val="FFFFFF"/>
              </a:solidFill>
              <a:latin typeface="Arial" charset="0"/>
              <a:ea typeface="ＭＳ Ｐゴシック" charset="0"/>
            </a:endParaRPr>
          </a:p>
        </p:txBody>
      </p:sp>
    </p:spTree>
    <p:extLst>
      <p:ext uri="{BB962C8B-B14F-4D97-AF65-F5344CB8AC3E}">
        <p14:creationId xmlns:p14="http://schemas.microsoft.com/office/powerpoint/2010/main" val="37293567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7522" y="1091868"/>
            <a:ext cx="9494447" cy="4806443"/>
          </a:xfrm>
          <a:prstGeom prst="rect">
            <a:avLst/>
          </a:prstGeom>
          <a:noFill/>
        </p:spPr>
        <p:txBody>
          <a:bodyPr wrap="square" rtlCol="0">
            <a:spAutoFit/>
          </a:bodyPr>
          <a:lstStyle/>
          <a:p>
            <a:pPr>
              <a:spcAft>
                <a:spcPts val="1000"/>
              </a:spcAft>
            </a:pPr>
            <a:endParaRPr lang="en-US" dirty="0">
              <a:solidFill>
                <a:srgbClr val="000090"/>
              </a:solidFill>
              <a:latin typeface="Arial" panose="020B0604020202020204" pitchFamily="34" charset="0"/>
              <a:ea typeface="ＭＳ Ｐゴシック" charset="-128"/>
              <a:cs typeface="Arial" panose="020B0604020202020204" pitchFamily="34" charset="0"/>
            </a:endParaRPr>
          </a:p>
          <a:p>
            <a:pPr marL="342900" indent="-342900">
              <a:spcAft>
                <a:spcPts val="1600"/>
              </a:spcAft>
              <a:buFont typeface="Wingdings" pitchFamily="2" charset="2"/>
              <a:buChar char="Ø"/>
            </a:pPr>
            <a:r>
              <a:rPr lang="en-US" sz="2400" dirty="0">
                <a:solidFill>
                  <a:srgbClr val="6D6FC7">
                    <a:lumMod val="75000"/>
                  </a:srgbClr>
                </a:solidFill>
                <a:latin typeface="Arial" panose="020B0604020202020204" pitchFamily="34" charset="0"/>
                <a:ea typeface="ＭＳ Ｐゴシック" charset="-128"/>
                <a:cs typeface="Arial" panose="020B0604020202020204" pitchFamily="34" charset="0"/>
              </a:rPr>
              <a:t>People are treated with </a:t>
            </a:r>
            <a:r>
              <a:rPr lang="en-US" sz="2400" b="1" dirty="0">
                <a:solidFill>
                  <a:srgbClr val="4387D6"/>
                </a:solidFill>
                <a:latin typeface="Arial" charset="0"/>
                <a:ea typeface="ＭＳ Ｐゴシック" charset="0"/>
              </a:rPr>
              <a:t>dignity and respect</a:t>
            </a:r>
            <a:r>
              <a:rPr lang="en-US" sz="2400" dirty="0">
                <a:solidFill>
                  <a:srgbClr val="4387D6"/>
                </a:solidFill>
                <a:latin typeface="Arial" panose="020B0604020202020204" pitchFamily="34" charset="0"/>
                <a:ea typeface="ＭＳ Ｐゴシック" charset="-128"/>
                <a:cs typeface="Arial" panose="020B0604020202020204" pitchFamily="34" charset="0"/>
              </a:rPr>
              <a:t>. </a:t>
            </a:r>
          </a:p>
          <a:p>
            <a:pPr marL="342900" indent="-342900">
              <a:spcAft>
                <a:spcPts val="1600"/>
              </a:spcAft>
              <a:buFont typeface="Wingdings" pitchFamily="2" charset="2"/>
              <a:buChar char="Ø"/>
            </a:pPr>
            <a:r>
              <a:rPr lang="en-US" sz="2400" dirty="0">
                <a:solidFill>
                  <a:srgbClr val="4042A7"/>
                </a:solidFill>
                <a:latin typeface="Arial" panose="020B0604020202020204" pitchFamily="34" charset="0"/>
                <a:ea typeface="ＭＳ Ｐゴシック" charset="-128"/>
                <a:cs typeface="Arial" panose="020B0604020202020204" pitchFamily="34" charset="0"/>
              </a:rPr>
              <a:t>Health care providers communicate and share complete </a:t>
            </a:r>
            <a:br>
              <a:rPr lang="en-US" sz="2400" dirty="0">
                <a:solidFill>
                  <a:srgbClr val="4042A7"/>
                </a:solidFill>
                <a:latin typeface="Arial" panose="020B0604020202020204" pitchFamily="34" charset="0"/>
                <a:ea typeface="ＭＳ Ｐゴシック" charset="-128"/>
                <a:cs typeface="Arial" panose="020B0604020202020204" pitchFamily="34" charset="0"/>
              </a:rPr>
            </a:br>
            <a:r>
              <a:rPr lang="en-US" sz="2400" dirty="0">
                <a:solidFill>
                  <a:srgbClr val="4042A7"/>
                </a:solidFill>
                <a:latin typeface="Arial" panose="020B0604020202020204" pitchFamily="34" charset="0"/>
                <a:ea typeface="ＭＳ Ｐゴシック" charset="-128"/>
                <a:cs typeface="Arial" panose="020B0604020202020204" pitchFamily="34" charset="0"/>
              </a:rPr>
              <a:t>and unbiased </a:t>
            </a:r>
            <a:r>
              <a:rPr lang="en-US" sz="2400" b="1" dirty="0">
                <a:solidFill>
                  <a:srgbClr val="4387D6"/>
                </a:solidFill>
                <a:latin typeface="Arial" charset="0"/>
                <a:ea typeface="ＭＳ Ｐゴシック" charset="0"/>
              </a:rPr>
              <a:t>information</a:t>
            </a:r>
            <a:r>
              <a:rPr lang="en-US" sz="2400" dirty="0">
                <a:solidFill>
                  <a:srgbClr val="000000"/>
                </a:solidFill>
                <a:latin typeface="Arial" panose="020B0604020202020204" pitchFamily="34" charset="0"/>
                <a:ea typeface="ＭＳ Ｐゴシック" charset="-128"/>
                <a:cs typeface="Arial" panose="020B0604020202020204" pitchFamily="34" charset="0"/>
              </a:rPr>
              <a:t> </a:t>
            </a:r>
            <a:r>
              <a:rPr lang="en-US" sz="2400" dirty="0">
                <a:solidFill>
                  <a:srgbClr val="4042A7"/>
                </a:solidFill>
                <a:latin typeface="Arial" panose="020B0604020202020204" pitchFamily="34" charset="0"/>
                <a:ea typeface="ＭＳ Ｐゴシック" charset="-128"/>
                <a:cs typeface="Arial" panose="020B0604020202020204" pitchFamily="34" charset="0"/>
              </a:rPr>
              <a:t>with patients and families in </a:t>
            </a:r>
            <a:br>
              <a:rPr lang="en-US" sz="2400" dirty="0">
                <a:solidFill>
                  <a:srgbClr val="4042A7"/>
                </a:solidFill>
                <a:latin typeface="Arial" panose="020B0604020202020204" pitchFamily="34" charset="0"/>
                <a:ea typeface="ＭＳ Ｐゴシック" charset="-128"/>
                <a:cs typeface="Arial" panose="020B0604020202020204" pitchFamily="34" charset="0"/>
              </a:rPr>
            </a:br>
            <a:r>
              <a:rPr lang="en-US" sz="2400" dirty="0">
                <a:solidFill>
                  <a:srgbClr val="4042A7"/>
                </a:solidFill>
                <a:latin typeface="Arial" panose="020B0604020202020204" pitchFamily="34" charset="0"/>
                <a:ea typeface="ＭＳ Ｐゴシック" charset="-128"/>
                <a:cs typeface="Arial" panose="020B0604020202020204" pitchFamily="34" charset="0"/>
              </a:rPr>
              <a:t>ways that are affirming and useful.</a:t>
            </a:r>
          </a:p>
          <a:p>
            <a:pPr marL="342900" indent="-342900">
              <a:spcAft>
                <a:spcPts val="1600"/>
              </a:spcAft>
              <a:buFont typeface="Wingdings" pitchFamily="2" charset="2"/>
              <a:buChar char="Ø"/>
            </a:pPr>
            <a:r>
              <a:rPr lang="en-US" sz="2400" dirty="0">
                <a:solidFill>
                  <a:srgbClr val="4042A7"/>
                </a:solidFill>
                <a:latin typeface="Arial" panose="020B0604020202020204" pitchFamily="34" charset="0"/>
                <a:ea typeface="ＭＳ Ｐゴシック" charset="-128"/>
                <a:cs typeface="Arial" panose="020B0604020202020204" pitchFamily="34" charset="0"/>
              </a:rPr>
              <a:t>Patients and families are encouraged and supported in </a:t>
            </a:r>
            <a:r>
              <a:rPr lang="en-US" sz="2400" b="1" dirty="0">
                <a:solidFill>
                  <a:srgbClr val="4387D6"/>
                </a:solidFill>
                <a:latin typeface="Arial" charset="0"/>
                <a:ea typeface="ＭＳ Ｐゴシック" charset="0"/>
              </a:rPr>
              <a:t>participating in care, care planning, and decision-making </a:t>
            </a:r>
            <a:r>
              <a:rPr lang="en-US" sz="2400" dirty="0">
                <a:solidFill>
                  <a:srgbClr val="4042A7"/>
                </a:solidFill>
                <a:latin typeface="Arial" panose="020B0604020202020204" pitchFamily="34" charset="0"/>
                <a:ea typeface="ＭＳ Ｐゴシック" charset="-128"/>
                <a:cs typeface="Arial" panose="020B0604020202020204" pitchFamily="34" charset="0"/>
              </a:rPr>
              <a:t>at the level they choose.</a:t>
            </a:r>
          </a:p>
          <a:p>
            <a:pPr marL="342900" indent="-342900">
              <a:spcAft>
                <a:spcPts val="1600"/>
              </a:spcAft>
              <a:buFont typeface="Wingdings" pitchFamily="2" charset="2"/>
              <a:buChar char="Ø"/>
            </a:pPr>
            <a:r>
              <a:rPr lang="en-US" sz="2400" b="1" dirty="0">
                <a:solidFill>
                  <a:srgbClr val="4387D6"/>
                </a:solidFill>
                <a:latin typeface="Arial" charset="0"/>
                <a:ea typeface="ＭＳ Ｐゴシック" charset="0"/>
              </a:rPr>
              <a:t>Collaboration</a:t>
            </a:r>
            <a:r>
              <a:rPr lang="en-US" sz="2400" dirty="0">
                <a:solidFill>
                  <a:srgbClr val="000000"/>
                </a:solidFill>
                <a:latin typeface="Arial" panose="020B0604020202020204" pitchFamily="34" charset="0"/>
                <a:ea typeface="ＭＳ Ｐゴシック" charset="-128"/>
                <a:cs typeface="Arial" panose="020B0604020202020204" pitchFamily="34" charset="0"/>
              </a:rPr>
              <a:t> </a:t>
            </a:r>
            <a:r>
              <a:rPr lang="en-US" sz="2400" dirty="0">
                <a:solidFill>
                  <a:srgbClr val="4042A7"/>
                </a:solidFill>
                <a:latin typeface="Arial" panose="020B0604020202020204" pitchFamily="34" charset="0"/>
                <a:ea typeface="ＭＳ Ｐゴシック" charset="-128"/>
                <a:cs typeface="Arial" panose="020B0604020202020204" pitchFamily="34" charset="0"/>
              </a:rPr>
              <a:t>among patients, families, and providers occurs in policy and program development, QI and safety, professional education, and research as well as in the delivery of care.</a:t>
            </a:r>
            <a:endParaRPr lang="en-US" sz="2400" dirty="0">
              <a:solidFill>
                <a:srgbClr val="4042A7"/>
              </a:solidFill>
              <a:latin typeface="Arial"/>
              <a:ea typeface="ＭＳ Ｐゴシック" charset="-128"/>
            </a:endParaRPr>
          </a:p>
        </p:txBody>
      </p:sp>
      <p:sp>
        <p:nvSpPr>
          <p:cNvPr id="12" name="TextBox 11">
            <a:extLst>
              <a:ext uri="{FF2B5EF4-FFF2-40B4-BE49-F238E27FC236}">
                <a16:creationId xmlns="" xmlns:a16="http://schemas.microsoft.com/office/drawing/2014/main" id="{9545F6CF-1EE2-5C41-BF1B-E57A838B5E9C}"/>
              </a:ext>
            </a:extLst>
          </p:cNvPr>
          <p:cNvSpPr txBox="1"/>
          <p:nvPr/>
        </p:nvSpPr>
        <p:spPr>
          <a:xfrm>
            <a:off x="577516" y="507260"/>
            <a:ext cx="7784733" cy="523220"/>
          </a:xfrm>
          <a:prstGeom prst="rect">
            <a:avLst/>
          </a:prstGeom>
          <a:solidFill>
            <a:schemeClr val="bg1"/>
          </a:solidFill>
        </p:spPr>
        <p:txBody>
          <a:bodyPr wrap="square" rtlCol="0">
            <a:spAutoFit/>
          </a:bodyPr>
          <a:lstStyle/>
          <a:p>
            <a:pPr defTabSz="457200" fontAlgn="base">
              <a:lnSpc>
                <a:spcPct val="85000"/>
              </a:lnSpc>
              <a:spcBef>
                <a:spcPct val="0"/>
              </a:spcBef>
              <a:spcAft>
                <a:spcPct val="0"/>
              </a:spcAft>
            </a:pPr>
            <a:r>
              <a:rPr lang="en-US" sz="3200" b="1" dirty="0">
                <a:solidFill>
                  <a:srgbClr val="400080"/>
                </a:solidFill>
                <a:latin typeface="Arial"/>
                <a:ea typeface="ＭＳ Ｐゴシック" charset="-128"/>
                <a:cs typeface="Arial"/>
              </a:rPr>
              <a:t>PFCC Core Concepts</a:t>
            </a:r>
          </a:p>
        </p:txBody>
      </p:sp>
    </p:spTree>
    <p:extLst>
      <p:ext uri="{BB962C8B-B14F-4D97-AF65-F5344CB8AC3E}">
        <p14:creationId xmlns:p14="http://schemas.microsoft.com/office/powerpoint/2010/main" val="32842672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COVID-19 Impact on Elder-Care Homes</a:t>
            </a:r>
            <a:endParaRPr lang="en-US" b="1" dirty="0"/>
          </a:p>
        </p:txBody>
      </p:sp>
      <p:sp>
        <p:nvSpPr>
          <p:cNvPr id="5" name="Content Placeholder 4"/>
          <p:cNvSpPr>
            <a:spLocks noGrp="1"/>
          </p:cNvSpPr>
          <p:nvPr>
            <p:ph idx="1"/>
          </p:nvPr>
        </p:nvSpPr>
        <p:spPr/>
        <p:txBody>
          <a:bodyPr/>
          <a:lstStyle/>
          <a:p>
            <a:pPr>
              <a:lnSpc>
                <a:spcPct val="110000"/>
              </a:lnSpc>
              <a:buFont typeface="Wingdings" charset="2"/>
              <a:buChar char="Ø"/>
            </a:pPr>
            <a:r>
              <a:rPr lang="en-US" sz="2800" dirty="0" smtClean="0"/>
              <a:t>Outbreaks and deaths related to COVID-19 more prevalent in group care settings of those 60 years and above</a:t>
            </a:r>
          </a:p>
          <a:p>
            <a:pPr>
              <a:lnSpc>
                <a:spcPct val="110000"/>
              </a:lnSpc>
              <a:buFont typeface="Wingdings" charset="2"/>
              <a:buChar char="Ø"/>
            </a:pPr>
            <a:r>
              <a:rPr lang="en-US" sz="2800" dirty="0" smtClean="0"/>
              <a:t>Severe lockdowns occurred quickly, preventing residents from access to family, other loved ones, </a:t>
            </a:r>
            <a:r>
              <a:rPr lang="en-US" sz="2800" dirty="0"/>
              <a:t>and </a:t>
            </a:r>
            <a:r>
              <a:rPr lang="en-US" sz="2800" dirty="0" smtClean="0"/>
              <a:t>the community  </a:t>
            </a:r>
          </a:p>
          <a:p>
            <a:pPr>
              <a:lnSpc>
                <a:spcPct val="110000"/>
              </a:lnSpc>
              <a:buFont typeface="Wingdings" charset="2"/>
              <a:buChar char="Ø"/>
            </a:pPr>
            <a:r>
              <a:rPr lang="en-US" sz="2800" dirty="0" smtClean="0"/>
              <a:t>In the U.S. </a:t>
            </a:r>
            <a:r>
              <a:rPr lang="en-US" sz="2800" dirty="0"/>
              <a:t>m</a:t>
            </a:r>
            <a:r>
              <a:rPr lang="en-US" sz="2800" dirty="0" smtClean="0"/>
              <a:t>ore </a:t>
            </a:r>
            <a:r>
              <a:rPr lang="en-US" sz="2800" dirty="0"/>
              <a:t>than 87,000 residents and workers have died of the </a:t>
            </a:r>
            <a:r>
              <a:rPr lang="en-US" sz="2800" dirty="0" smtClean="0"/>
              <a:t>virus; 500,000 people tied to facilities have been infected with COVID</a:t>
            </a:r>
            <a:endParaRPr lang="en-US" sz="2800" dirty="0" smtClean="0">
              <a:solidFill>
                <a:srgbClr val="6B6BCF"/>
              </a:solidFill>
            </a:endParaRPr>
          </a:p>
          <a:p>
            <a:pPr>
              <a:lnSpc>
                <a:spcPct val="110000"/>
              </a:lnSpc>
              <a:buFont typeface="Wingdings" charset="2"/>
              <a:buChar char="Ø"/>
            </a:pPr>
            <a:r>
              <a:rPr lang="en-US" sz="2800" dirty="0" smtClean="0"/>
              <a:t>Pandemic </a:t>
            </a:r>
            <a:r>
              <a:rPr lang="en-US" sz="2800" dirty="0"/>
              <a:t>shows no sign of </a:t>
            </a:r>
            <a:r>
              <a:rPr lang="en-US" sz="2800" dirty="0" smtClean="0"/>
              <a:t>abating and in some places is increasing exponentially </a:t>
            </a:r>
            <a:endParaRPr lang="en-US" sz="2800" dirty="0"/>
          </a:p>
        </p:txBody>
      </p:sp>
    </p:spTree>
    <p:extLst>
      <p:ext uri="{BB962C8B-B14F-4D97-AF65-F5344CB8AC3E}">
        <p14:creationId xmlns:p14="http://schemas.microsoft.com/office/powerpoint/2010/main" val="32790742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0"/>
            <a:ext cx="10972800" cy="1026794"/>
          </a:xfrm>
        </p:spPr>
        <p:txBody>
          <a:bodyPr/>
          <a:lstStyle/>
          <a:p>
            <a:r>
              <a:rPr lang="en-US" b="1" dirty="0"/>
              <a:t>Experiences of Nursing Home Residents </a:t>
            </a:r>
            <a:br>
              <a:rPr lang="en-US" b="1" dirty="0"/>
            </a:br>
            <a:r>
              <a:rPr lang="en-US" b="1" dirty="0"/>
              <a:t>During the Pandemic </a:t>
            </a:r>
            <a:r>
              <a:rPr lang="en-US" b="1" dirty="0" smtClean="0"/>
              <a:t>– Online Survey </a:t>
            </a:r>
            <a:endParaRPr lang="en-US" b="1"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269" y="1698111"/>
            <a:ext cx="2065867" cy="255045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896" y="4337861"/>
            <a:ext cx="1839237" cy="2520147"/>
          </a:xfrm>
          <a:prstGeom prst="rect">
            <a:avLst/>
          </a:prstGeom>
        </p:spPr>
      </p:pic>
      <p:sp>
        <p:nvSpPr>
          <p:cNvPr id="7" name="TextBox 6"/>
          <p:cNvSpPr txBox="1"/>
          <p:nvPr/>
        </p:nvSpPr>
        <p:spPr>
          <a:xfrm>
            <a:off x="2675468" y="1435950"/>
            <a:ext cx="8906933" cy="1384995"/>
          </a:xfrm>
          <a:prstGeom prst="rect">
            <a:avLst/>
          </a:prstGeom>
          <a:noFill/>
        </p:spPr>
        <p:txBody>
          <a:bodyPr wrap="square" rtlCol="0">
            <a:spAutoFit/>
          </a:bodyPr>
          <a:lstStyle/>
          <a:p>
            <a:pPr algn="ctr"/>
            <a:r>
              <a:rPr lang="en-US" sz="2800" b="1" dirty="0">
                <a:solidFill>
                  <a:schemeClr val="accent2"/>
                </a:solidFill>
              </a:rPr>
              <a:t>Social interactions </a:t>
            </a:r>
            <a:r>
              <a:rPr lang="en-US" sz="2800" b="1" i="1" dirty="0">
                <a:solidFill>
                  <a:schemeClr val="accent2"/>
                </a:solidFill>
              </a:rPr>
              <a:t>outside </a:t>
            </a:r>
            <a:r>
              <a:rPr lang="en-US" sz="2800" b="1" i="1" dirty="0" smtClean="0">
                <a:solidFill>
                  <a:schemeClr val="accent2"/>
                </a:solidFill>
              </a:rPr>
              <a:t> and within </a:t>
            </a:r>
            <a:r>
              <a:rPr lang="en-US" sz="2800" b="1" dirty="0" smtClean="0">
                <a:solidFill>
                  <a:schemeClr val="accent2"/>
                </a:solidFill>
              </a:rPr>
              <a:t>the </a:t>
            </a:r>
            <a:r>
              <a:rPr lang="en-US" sz="2800" b="1" dirty="0">
                <a:solidFill>
                  <a:schemeClr val="accent2"/>
                </a:solidFill>
              </a:rPr>
              <a:t>nursing home have dropped </a:t>
            </a:r>
            <a:r>
              <a:rPr lang="en-US" sz="2800" b="1" dirty="0" smtClean="0">
                <a:solidFill>
                  <a:schemeClr val="accent2"/>
                </a:solidFill>
              </a:rPr>
              <a:t>sharply!</a:t>
            </a:r>
            <a:r>
              <a:rPr lang="en-US" sz="2800" b="1" dirty="0">
                <a:solidFill>
                  <a:schemeClr val="accent2"/>
                </a:solidFill>
              </a:rPr>
              <a:t/>
            </a:r>
            <a:br>
              <a:rPr lang="en-US" sz="2800" b="1" dirty="0">
                <a:solidFill>
                  <a:schemeClr val="accent2"/>
                </a:solidFill>
              </a:rPr>
            </a:br>
            <a:endParaRPr lang="en-US" sz="2800" b="1" dirty="0" smtClean="0">
              <a:solidFill>
                <a:schemeClr val="accent2"/>
              </a:solidFill>
            </a:endParaRPr>
          </a:p>
        </p:txBody>
      </p:sp>
      <p:cxnSp>
        <p:nvCxnSpPr>
          <p:cNvPr id="12" name="Straight Connector 11"/>
          <p:cNvCxnSpPr/>
          <p:nvPr/>
        </p:nvCxnSpPr>
        <p:spPr>
          <a:xfrm>
            <a:off x="3877733" y="2482817"/>
            <a:ext cx="0" cy="352852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13" name="Object 12"/>
          <p:cNvGraphicFramePr>
            <a:graphicFrameLocks noChangeAspect="1"/>
          </p:cNvGraphicFramePr>
          <p:nvPr>
            <p:extLst>
              <p:ext uri="{D42A27DB-BD31-4B8C-83A1-F6EECF244321}">
                <p14:modId xmlns:p14="http://schemas.microsoft.com/office/powerpoint/2010/main" val="1662075509"/>
              </p:ext>
            </p:extLst>
          </p:nvPr>
        </p:nvGraphicFramePr>
        <p:xfrm>
          <a:off x="3877734" y="2482809"/>
          <a:ext cx="5905500" cy="3848100"/>
        </p:xfrm>
        <a:graphic>
          <a:graphicData uri="http://schemas.openxmlformats.org/presentationml/2006/ole">
            <mc:AlternateContent xmlns:mc="http://schemas.openxmlformats.org/markup-compatibility/2006">
              <mc:Choice xmlns:v="urn:schemas-microsoft-com:vml" Requires="v">
                <p:oleObj spid="_x0000_s1097" name="Document" r:id="rId5" imgW="5905500" imgH="3848100" progId="Word.Document.12">
                  <p:embed/>
                </p:oleObj>
              </mc:Choice>
              <mc:Fallback>
                <p:oleObj name="Document" r:id="rId5" imgW="5905500" imgH="3848100" progId="Word.Document.12">
                  <p:embed/>
                  <p:pic>
                    <p:nvPicPr>
                      <p:cNvPr id="0" name=""/>
                      <p:cNvPicPr/>
                      <p:nvPr/>
                    </p:nvPicPr>
                    <p:blipFill>
                      <a:blip r:embed="rId6"/>
                      <a:stretch>
                        <a:fillRect/>
                      </a:stretch>
                    </p:blipFill>
                    <p:spPr>
                      <a:xfrm>
                        <a:off x="3877734" y="2482809"/>
                        <a:ext cx="5905500" cy="3848100"/>
                      </a:xfrm>
                      <a:prstGeom prst="rect">
                        <a:avLst/>
                      </a:prstGeom>
                    </p:spPr>
                  </p:pic>
                </p:oleObj>
              </mc:Fallback>
            </mc:AlternateContent>
          </a:graphicData>
        </a:graphic>
      </p:graphicFrame>
      <p:sp>
        <p:nvSpPr>
          <p:cNvPr id="16" name="TextBox 15"/>
          <p:cNvSpPr txBox="1"/>
          <p:nvPr/>
        </p:nvSpPr>
        <p:spPr>
          <a:xfrm>
            <a:off x="2946400" y="6096011"/>
            <a:ext cx="9059333" cy="646331"/>
          </a:xfrm>
          <a:prstGeom prst="rect">
            <a:avLst/>
          </a:prstGeom>
          <a:solidFill>
            <a:schemeClr val="bg1"/>
          </a:solidFill>
        </p:spPr>
        <p:txBody>
          <a:bodyPr wrap="square" rtlCol="0">
            <a:spAutoFit/>
          </a:bodyPr>
          <a:lstStyle/>
          <a:p>
            <a:r>
              <a:rPr lang="en-US" sz="1200" dirty="0"/>
              <a:t>https://altarum.org/publications/experiences-nursing-home-residents-during-covid-19-pandemic?utm_source=Improving%20Eldercare%20Newsletter&amp;utm_campaign=1b2d8c32b1-EMAIL_CAMPAIGN_PIE_Nursing-Home-Survey-Result&amp;utm_medium=email&amp;utm_term=0_1cf25d09c2-1b2d8c32b1-355008361</a:t>
            </a:r>
          </a:p>
        </p:txBody>
      </p:sp>
    </p:spTree>
    <p:extLst>
      <p:ext uri="{BB962C8B-B14F-4D97-AF65-F5344CB8AC3E}">
        <p14:creationId xmlns:p14="http://schemas.microsoft.com/office/powerpoint/2010/main" val="15502298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0149" y="141150"/>
            <a:ext cx="6460307" cy="4017271"/>
          </a:xfrm>
          <a:prstGeom prst="rect">
            <a:avLst/>
          </a:prstGeom>
        </p:spPr>
      </p:pic>
      <p:sp>
        <p:nvSpPr>
          <p:cNvPr id="4" name="Title 3"/>
          <p:cNvSpPr>
            <a:spLocks noGrp="1"/>
          </p:cNvSpPr>
          <p:nvPr>
            <p:ph type="title"/>
          </p:nvPr>
        </p:nvSpPr>
        <p:spPr/>
        <p:txBody>
          <a:bodyPr>
            <a:noAutofit/>
          </a:bodyPr>
          <a:lstStyle/>
          <a:p>
            <a:pPr algn="l"/>
            <a:r>
              <a:rPr lang="en-US" sz="2800" dirty="0"/>
              <a:t> </a:t>
            </a:r>
          </a:p>
        </p:txBody>
      </p:sp>
      <p:sp>
        <p:nvSpPr>
          <p:cNvPr id="6" name="TextBox 5"/>
          <p:cNvSpPr txBox="1"/>
          <p:nvPr/>
        </p:nvSpPr>
        <p:spPr>
          <a:xfrm>
            <a:off x="3259671" y="4388048"/>
            <a:ext cx="5771444" cy="2215991"/>
          </a:xfrm>
          <a:prstGeom prst="rect">
            <a:avLst/>
          </a:prstGeom>
          <a:noFill/>
        </p:spPr>
        <p:txBody>
          <a:bodyPr wrap="square" rtlCol="0">
            <a:spAutoFit/>
          </a:bodyPr>
          <a:lstStyle/>
          <a:p>
            <a:pPr marL="285750" indent="-285750" fontAlgn="base">
              <a:spcBef>
                <a:spcPct val="0"/>
              </a:spcBef>
              <a:spcAft>
                <a:spcPct val="0"/>
              </a:spcAft>
              <a:buFont typeface="Wingdings" charset="2"/>
              <a:buChar char="Ø"/>
            </a:pPr>
            <a:r>
              <a:rPr lang="en-US" dirty="0">
                <a:solidFill>
                  <a:srgbClr val="6D6FC7">
                    <a:lumMod val="75000"/>
                  </a:srgbClr>
                </a:solidFill>
                <a:latin typeface="Arial" charset="0"/>
                <a:ea typeface="ＭＳ Ｐゴシック" charset="0"/>
              </a:rPr>
              <a:t>Elevated blood pressure, morning spikes in cortisol levels, and disrupted sleep</a:t>
            </a:r>
          </a:p>
          <a:p>
            <a:pPr marL="285750" indent="-285750" fontAlgn="base">
              <a:spcBef>
                <a:spcPct val="0"/>
              </a:spcBef>
              <a:spcAft>
                <a:spcPct val="0"/>
              </a:spcAft>
              <a:buFont typeface="Wingdings" charset="2"/>
              <a:buChar char="Ø"/>
            </a:pPr>
            <a:r>
              <a:rPr lang="en-US" dirty="0">
                <a:solidFill>
                  <a:srgbClr val="6D6FC7">
                    <a:lumMod val="75000"/>
                  </a:srgbClr>
                </a:solidFill>
                <a:latin typeface="Arial" charset="0"/>
                <a:ea typeface="ＭＳ Ｐゴシック" charset="0"/>
              </a:rPr>
              <a:t>Significant declines in cognitive performance and increases in cognitive impairments </a:t>
            </a:r>
            <a:r>
              <a:rPr lang="en-US" baseline="30000" dirty="0">
                <a:solidFill>
                  <a:srgbClr val="6D6FC7">
                    <a:lumMod val="75000"/>
                  </a:srgbClr>
                </a:solidFill>
                <a:latin typeface="Arial" charset="0"/>
                <a:ea typeface="ＭＳ Ｐゴシック" charset="0"/>
              </a:rPr>
              <a:t/>
            </a:r>
            <a:br>
              <a:rPr lang="en-US" baseline="30000" dirty="0">
                <a:solidFill>
                  <a:srgbClr val="6D6FC7">
                    <a:lumMod val="75000"/>
                  </a:srgbClr>
                </a:solidFill>
                <a:latin typeface="Arial" charset="0"/>
                <a:ea typeface="ＭＳ Ｐゴシック" charset="0"/>
              </a:rPr>
            </a:br>
            <a:endParaRPr lang="en-US" baseline="30000" dirty="0">
              <a:solidFill>
                <a:srgbClr val="6D6FC7">
                  <a:lumMod val="75000"/>
                </a:srgbClr>
              </a:solidFill>
              <a:latin typeface="Arial" charset="0"/>
              <a:ea typeface="ＭＳ Ｐゴシック" charset="0"/>
            </a:endParaRPr>
          </a:p>
          <a:p>
            <a:pPr marL="285750" indent="-285750" fontAlgn="base">
              <a:spcBef>
                <a:spcPct val="0"/>
              </a:spcBef>
              <a:spcAft>
                <a:spcPct val="0"/>
              </a:spcAft>
              <a:buFont typeface="Wingdings" charset="2"/>
              <a:buChar char="Ø"/>
            </a:pPr>
            <a:r>
              <a:rPr lang="en-US" dirty="0">
                <a:solidFill>
                  <a:srgbClr val="6D6FC7">
                    <a:lumMod val="75000"/>
                  </a:srgbClr>
                </a:solidFill>
                <a:latin typeface="Arial" charset="0"/>
                <a:ea typeface="ＭＳ Ｐゴシック" charset="0"/>
              </a:rPr>
              <a:t>28% of adults who had been quarantined displayed sufficiently severe symptoms of PTSD to warrant a diagnosis of a trauma-related mental health disorder </a:t>
            </a:r>
          </a:p>
        </p:txBody>
      </p:sp>
    </p:spTree>
    <p:extLst>
      <p:ext uri="{BB962C8B-B14F-4D97-AF65-F5344CB8AC3E}">
        <p14:creationId xmlns:p14="http://schemas.microsoft.com/office/powerpoint/2010/main" val="27859761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Default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pfcc WB ppt template 8.28.15">
  <a:themeElements>
    <a:clrScheme name="Custom 15">
      <a:dk1>
        <a:srgbClr val="000000"/>
      </a:dk1>
      <a:lt1>
        <a:srgbClr val="FFFFFF"/>
      </a:lt1>
      <a:dk2>
        <a:srgbClr val="000000"/>
      </a:dk2>
      <a:lt2>
        <a:srgbClr val="808080"/>
      </a:lt2>
      <a:accent1>
        <a:srgbClr val="BBE0E3"/>
      </a:accent1>
      <a:accent2>
        <a:srgbClr val="6D6FC7"/>
      </a:accent2>
      <a:accent3>
        <a:srgbClr val="FFFFFF"/>
      </a:accent3>
      <a:accent4>
        <a:srgbClr val="000000"/>
      </a:accent4>
      <a:accent5>
        <a:srgbClr val="DAEDEF"/>
      </a:accent5>
      <a:accent6>
        <a:srgbClr val="6D6FC7"/>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2047</TotalTime>
  <Words>1328</Words>
  <Application>Microsoft Macintosh PowerPoint</Application>
  <PresentationFormat>Custom</PresentationFormat>
  <Paragraphs>130</Paragraphs>
  <Slides>29</Slides>
  <Notes>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33" baseType="lpstr">
      <vt:lpstr>1_Default Theme</vt:lpstr>
      <vt:lpstr>ipfcc WB ppt template 8.28.15</vt:lpstr>
      <vt:lpstr>4_Office Theme</vt:lpstr>
      <vt:lpstr>Document</vt:lpstr>
      <vt:lpstr> PFCC Partnerships in Long-Term and Continuing Care Community Settings for the Elderly During COVID-19 </vt:lpstr>
      <vt:lpstr>General Tips</vt:lpstr>
      <vt:lpstr>Objectives</vt:lpstr>
      <vt:lpstr>Supporting PFCC Practices and Strategies in the Time of COVID-19</vt:lpstr>
      <vt:lpstr>PowerPoint Presentation</vt:lpstr>
      <vt:lpstr>PowerPoint Presentation</vt:lpstr>
      <vt:lpstr>COVID-19 Impact on Elder-Care Homes</vt:lpstr>
      <vt:lpstr>Experiences of Nursing Home Residents  During the Pandemic – Online Survey </vt:lpstr>
      <vt:lpstr> </vt:lpstr>
      <vt:lpstr>PowerPoint Presentation</vt:lpstr>
      <vt:lpstr>"They are among thousands of older people stricken by another epidemic ravaging America’s nursing homes — an outbreak of loneliness, depression and atrophy fueled by the very lockdowns that were imposed to protect them from the coronavirus." </vt:lpstr>
      <vt:lpstr> Meet the Panelists</vt:lpstr>
      <vt:lpstr>PowerPoint Presentation</vt:lpstr>
      <vt:lpstr>PowerPoint Presentation</vt:lpstr>
      <vt:lpstr>PowerPoint Presentation</vt:lpstr>
      <vt:lpstr>PowerPoint Presentation</vt:lpstr>
      <vt:lpstr>Please chat in any questions for  the panelists</vt:lpstr>
      <vt:lpstr>Recommendations for Long Term Care</vt:lpstr>
      <vt:lpstr>Promising Practices and Recommendations - Community</vt:lpstr>
      <vt:lpstr>PowerPoint Presentation</vt:lpstr>
      <vt:lpstr>Committed to Partnership: Perham Living</vt:lpstr>
      <vt:lpstr>Committed to Partnership: Perham Living</vt:lpstr>
      <vt:lpstr>Resources</vt:lpstr>
      <vt:lpstr>Resources</vt:lpstr>
      <vt:lpstr>Resources for Residents and Families</vt:lpstr>
      <vt:lpstr>Learning Network: 16 week training/ $6,000 benefit  https://hsc.unm.edu/echo/institute-programs/nursing-home/pages/nursing-home-info.html</vt:lpstr>
      <vt:lpstr>https://www.ipfcc.org/bestpractices/covid-19/index.html</vt:lpstr>
      <vt:lpstr>Supporting PFCC Practices and Strategies in the Time of COVID-19</vt:lpstr>
      <vt:lpstr>Thank You for Joining Us!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nreed@ipfcc.org</dc:creator>
  <cp:lastModifiedBy>Mary Minniti</cp:lastModifiedBy>
  <cp:revision>95</cp:revision>
  <dcterms:created xsi:type="dcterms:W3CDTF">2020-09-14T17:07:57Z</dcterms:created>
  <dcterms:modified xsi:type="dcterms:W3CDTF">2020-11-11T22:50:31Z</dcterms:modified>
</cp:coreProperties>
</file>