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3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4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5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7" r:id="rId3"/>
    <p:sldMasterId id="2147483797" r:id="rId4"/>
    <p:sldMasterId id="2147483811" r:id="rId5"/>
    <p:sldMasterId id="2147483823" r:id="rId6"/>
  </p:sldMasterIdLst>
  <p:notesMasterIdLst>
    <p:notesMasterId r:id="rId38"/>
  </p:notesMasterIdLst>
  <p:sldIdLst>
    <p:sldId id="257" r:id="rId7"/>
    <p:sldId id="1595" r:id="rId8"/>
    <p:sldId id="1124" r:id="rId9"/>
    <p:sldId id="1587" r:id="rId10"/>
    <p:sldId id="1657" r:id="rId11"/>
    <p:sldId id="847" r:id="rId12"/>
    <p:sldId id="330" r:id="rId13"/>
    <p:sldId id="1593" r:id="rId14"/>
    <p:sldId id="1594" r:id="rId15"/>
    <p:sldId id="1597" r:id="rId16"/>
    <p:sldId id="1598" r:id="rId17"/>
    <p:sldId id="1599" r:id="rId18"/>
    <p:sldId id="285" r:id="rId19"/>
    <p:sldId id="282" r:id="rId20"/>
    <p:sldId id="284" r:id="rId21"/>
    <p:sldId id="278" r:id="rId22"/>
    <p:sldId id="1653" r:id="rId23"/>
    <p:sldId id="1649" r:id="rId24"/>
    <p:sldId id="1656" r:id="rId25"/>
    <p:sldId id="1658" r:id="rId26"/>
    <p:sldId id="1648" r:id="rId27"/>
    <p:sldId id="1660" r:id="rId28"/>
    <p:sldId id="1654" r:id="rId29"/>
    <p:sldId id="1655" r:id="rId30"/>
    <p:sldId id="309" r:id="rId31"/>
    <p:sldId id="849" r:id="rId32"/>
    <p:sldId id="263" r:id="rId33"/>
    <p:sldId id="1659" r:id="rId34"/>
    <p:sldId id="1661" r:id="rId35"/>
    <p:sldId id="1662" r:id="rId36"/>
    <p:sldId id="159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4676"/>
  </p:normalViewPr>
  <p:slideViewPr>
    <p:cSldViewPr snapToGrid="0" snapToObjects="1">
      <p:cViewPr varScale="1">
        <p:scale>
          <a:sx n="59" d="100"/>
          <a:sy n="59" d="100"/>
        </p:scale>
        <p:origin x="-269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4" Type="http://schemas.microsoft.com/office/2011/relationships/chartStyle" Target="style1.xml"/><Relationship Id="rId5" Type="http://schemas.microsoft.com/office/2011/relationships/chartColorStyle" Target="colors1.xml"/><Relationship Id="rId1" Type="http://schemas.openxmlformats.org/officeDocument/2006/relationships/themeOverride" Target="../theme/themeOverride1.xml"/><Relationship Id="rId2" Type="http://schemas.openxmlformats.org/officeDocument/2006/relationships/oleObject" Target="file:///\\cmh\groups\Patient%20and%20Family%20Engagement\Patient%20Family%20Advisors%20(PFA)\2019\FY19%20PFA%20ENGAGEMEN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384955526392534"/>
          <c:y val="0.029799815797319"/>
          <c:w val="0.947615558471858"/>
          <c:h val="0.90149106578818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Graph!$A$1:$A$23</c:f>
              <c:numCache>
                <c:formatCode>General</c:formatCode>
                <c:ptCount val="23"/>
                <c:pt idx="0">
                  <c:v>1998.0</c:v>
                </c:pt>
                <c:pt idx="1">
                  <c:v>1999.0</c:v>
                </c:pt>
                <c:pt idx="2">
                  <c:v>2000.0</c:v>
                </c:pt>
                <c:pt idx="3">
                  <c:v>2001.0</c:v>
                </c:pt>
                <c:pt idx="4">
                  <c:v>2002.0</c:v>
                </c:pt>
                <c:pt idx="5">
                  <c:v>2003.0</c:v>
                </c:pt>
                <c:pt idx="6">
                  <c:v>2004.0</c:v>
                </c:pt>
                <c:pt idx="7">
                  <c:v>2005.0</c:v>
                </c:pt>
                <c:pt idx="8">
                  <c:v>2006.0</c:v>
                </c:pt>
                <c:pt idx="9">
                  <c:v>2007.0</c:v>
                </c:pt>
                <c:pt idx="10">
                  <c:v>2008.0</c:v>
                </c:pt>
                <c:pt idx="11">
                  <c:v>2009.0</c:v>
                </c:pt>
                <c:pt idx="12">
                  <c:v>2010.0</c:v>
                </c:pt>
                <c:pt idx="13">
                  <c:v>2011.0</c:v>
                </c:pt>
                <c:pt idx="14">
                  <c:v>2012.0</c:v>
                </c:pt>
                <c:pt idx="15">
                  <c:v>2013.0</c:v>
                </c:pt>
                <c:pt idx="16">
                  <c:v>2014.0</c:v>
                </c:pt>
                <c:pt idx="17">
                  <c:v>2015.0</c:v>
                </c:pt>
                <c:pt idx="18">
                  <c:v>2016.0</c:v>
                </c:pt>
                <c:pt idx="19">
                  <c:v>2017.0</c:v>
                </c:pt>
                <c:pt idx="20">
                  <c:v>2018.0</c:v>
                </c:pt>
                <c:pt idx="21">
                  <c:v>2019.0</c:v>
                </c:pt>
                <c:pt idx="22">
                  <c:v>2020.0</c:v>
                </c:pt>
              </c:numCache>
            </c:numRef>
          </c:cat>
          <c:val>
            <c:numRef>
              <c:f>Graph!$B$1:$B$23</c:f>
              <c:numCache>
                <c:formatCode>General</c:formatCode>
                <c:ptCount val="23"/>
                <c:pt idx="0">
                  <c:v>3.0</c:v>
                </c:pt>
                <c:pt idx="1">
                  <c:v>15.0</c:v>
                </c:pt>
                <c:pt idx="2">
                  <c:v>16.0</c:v>
                </c:pt>
                <c:pt idx="3">
                  <c:v>17.0</c:v>
                </c:pt>
                <c:pt idx="4">
                  <c:v>19.0</c:v>
                </c:pt>
                <c:pt idx="5">
                  <c:v>28.0</c:v>
                </c:pt>
                <c:pt idx="6">
                  <c:v>30.0</c:v>
                </c:pt>
                <c:pt idx="7">
                  <c:v>31.0</c:v>
                </c:pt>
                <c:pt idx="8">
                  <c:v>33.0</c:v>
                </c:pt>
                <c:pt idx="9">
                  <c:v>42.0</c:v>
                </c:pt>
                <c:pt idx="10">
                  <c:v>75.0</c:v>
                </c:pt>
                <c:pt idx="11">
                  <c:v>91.0</c:v>
                </c:pt>
                <c:pt idx="12">
                  <c:v>108.0</c:v>
                </c:pt>
                <c:pt idx="13">
                  <c:v>109.0</c:v>
                </c:pt>
                <c:pt idx="14">
                  <c:v>149.0</c:v>
                </c:pt>
                <c:pt idx="15">
                  <c:v>156.0</c:v>
                </c:pt>
                <c:pt idx="16">
                  <c:v>327.0</c:v>
                </c:pt>
                <c:pt idx="17">
                  <c:v>418.0</c:v>
                </c:pt>
                <c:pt idx="18">
                  <c:v>527.0</c:v>
                </c:pt>
                <c:pt idx="19">
                  <c:v>639.0</c:v>
                </c:pt>
                <c:pt idx="20">
                  <c:v>746.0</c:v>
                </c:pt>
                <c:pt idx="21">
                  <c:v>850.0</c:v>
                </c:pt>
                <c:pt idx="22">
                  <c:v>1036.0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378-5147-B3E6-E7A7E8F02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77588168"/>
        <c:axId val="-2077584536"/>
      </c:lineChart>
      <c:catAx>
        <c:axId val="-2077588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7584536"/>
        <c:crosses val="autoZero"/>
        <c:auto val="1"/>
        <c:lblAlgn val="ctr"/>
        <c:lblOffset val="100"/>
        <c:noMultiLvlLbl val="0"/>
      </c:catAx>
      <c:valAx>
        <c:axId val="-2077584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7588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0.22687</cdr:x>
      <cdr:y>0.60968</cdr:y>
    </cdr:from>
    <cdr:to>
      <cdr:x>0.28576</cdr:x>
      <cdr:y>0.84313</cdr:y>
    </cdr:to>
    <cdr:sp macro="" textlink="">
      <cdr:nvSpPr>
        <cdr:cNvPr id="2" name="Down Arrow 3">
          <a:extLst xmlns:a="http://schemas.openxmlformats.org/drawingml/2006/main">
            <a:ext uri="{FF2B5EF4-FFF2-40B4-BE49-F238E27FC236}">
              <a16:creationId xmlns="" xmlns:a16="http://schemas.microsoft.com/office/drawing/2014/main" id="{0C0F6764-5954-4C6A-9792-35E23AAD55BA}"/>
            </a:ext>
          </a:extLst>
        </cdr:cNvPr>
        <cdr:cNvSpPr/>
      </cdr:nvSpPr>
      <cdr:spPr>
        <a:xfrm xmlns:a="http://schemas.openxmlformats.org/drawingml/2006/main">
          <a:off x="2489360" y="2562484"/>
          <a:ext cx="646269" cy="981175"/>
        </a:xfrm>
        <a:prstGeom xmlns:a="http://schemas.openxmlformats.org/drawingml/2006/main" prst="downArrow">
          <a:avLst/>
        </a:prstGeom>
        <a:solidFill xmlns:a="http://schemas.openxmlformats.org/drawingml/2006/main">
          <a:srgbClr val="2963A3"/>
        </a:solidFill>
        <a:ln xmlns:a="http://schemas.openxmlformats.org/drawingml/2006/main">
          <a:solidFill>
            <a:srgbClr val="0D6AB7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0.72508</cdr:x>
      <cdr:y>0.27885</cdr:y>
    </cdr:from>
    <cdr:to>
      <cdr:x>0.78398</cdr:x>
      <cdr:y>0.5123</cdr:y>
    </cdr:to>
    <cdr:sp macro="" textlink="">
      <cdr:nvSpPr>
        <cdr:cNvPr id="3" name="Down Arrow 3">
          <a:extLst xmlns:a="http://schemas.openxmlformats.org/drawingml/2006/main">
            <a:ext uri="{FF2B5EF4-FFF2-40B4-BE49-F238E27FC236}">
              <a16:creationId xmlns="" xmlns:a16="http://schemas.microsoft.com/office/drawing/2014/main" id="{0C0F6764-5954-4C6A-9792-35E23AAD55BA}"/>
            </a:ext>
          </a:extLst>
        </cdr:cNvPr>
        <cdr:cNvSpPr/>
      </cdr:nvSpPr>
      <cdr:spPr>
        <a:xfrm xmlns:a="http://schemas.openxmlformats.org/drawingml/2006/main">
          <a:off x="7956163" y="1171993"/>
          <a:ext cx="646269" cy="981175"/>
        </a:xfrm>
        <a:prstGeom xmlns:a="http://schemas.openxmlformats.org/drawingml/2006/main" prst="downArrow">
          <a:avLst/>
        </a:prstGeom>
        <a:solidFill xmlns:a="http://schemas.openxmlformats.org/drawingml/2006/main">
          <a:srgbClr val="2963A3"/>
        </a:solidFill>
        <a:ln xmlns:a="http://schemas.openxmlformats.org/drawingml/2006/main">
          <a:solidFill>
            <a:srgbClr val="0D6AB7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0.60785</cdr:x>
      <cdr:y>0.45477</cdr:y>
    </cdr:from>
    <cdr:to>
      <cdr:x>0.66674</cdr:x>
      <cdr:y>0.68822</cdr:y>
    </cdr:to>
    <cdr:sp macro="" textlink="">
      <cdr:nvSpPr>
        <cdr:cNvPr id="4" name="Down Arrow 3">
          <a:extLst xmlns:a="http://schemas.openxmlformats.org/drawingml/2006/main">
            <a:ext uri="{FF2B5EF4-FFF2-40B4-BE49-F238E27FC236}">
              <a16:creationId xmlns="" xmlns:a16="http://schemas.microsoft.com/office/drawing/2014/main" id="{0C0F6764-5954-4C6A-9792-35E23AAD55BA}"/>
            </a:ext>
          </a:extLst>
        </cdr:cNvPr>
        <cdr:cNvSpPr/>
      </cdr:nvSpPr>
      <cdr:spPr>
        <a:xfrm xmlns:a="http://schemas.openxmlformats.org/drawingml/2006/main">
          <a:off x="6669790" y="1911385"/>
          <a:ext cx="646269" cy="981175"/>
        </a:xfrm>
        <a:prstGeom xmlns:a="http://schemas.openxmlformats.org/drawingml/2006/main" prst="downArrow">
          <a:avLst/>
        </a:prstGeom>
        <a:solidFill xmlns:a="http://schemas.openxmlformats.org/drawingml/2006/main">
          <a:srgbClr val="2963A3"/>
        </a:solidFill>
        <a:ln xmlns:a="http://schemas.openxmlformats.org/drawingml/2006/main">
          <a:solidFill>
            <a:srgbClr val="0D6AB7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0.4411</cdr:x>
      <cdr:y>0.54601</cdr:y>
    </cdr:from>
    <cdr:to>
      <cdr:x>0.5</cdr:x>
      <cdr:y>0.77945</cdr:y>
    </cdr:to>
    <cdr:sp macro="" textlink="">
      <cdr:nvSpPr>
        <cdr:cNvPr id="5" name="Down Arrow 3">
          <a:extLst xmlns:a="http://schemas.openxmlformats.org/drawingml/2006/main">
            <a:ext uri="{FF2B5EF4-FFF2-40B4-BE49-F238E27FC236}">
              <a16:creationId xmlns="" xmlns:a16="http://schemas.microsoft.com/office/drawing/2014/main" id="{0C0F6764-5954-4C6A-9792-35E23AAD55BA}"/>
            </a:ext>
          </a:extLst>
        </cdr:cNvPr>
        <cdr:cNvSpPr/>
      </cdr:nvSpPr>
      <cdr:spPr>
        <a:xfrm xmlns:a="http://schemas.openxmlformats.org/drawingml/2006/main">
          <a:off x="4840131" y="2294856"/>
          <a:ext cx="646269" cy="981175"/>
        </a:xfrm>
        <a:prstGeom xmlns:a="http://schemas.openxmlformats.org/drawingml/2006/main" prst="downArrow">
          <a:avLst/>
        </a:prstGeom>
        <a:solidFill xmlns:a="http://schemas.openxmlformats.org/drawingml/2006/main">
          <a:srgbClr val="2963A3"/>
        </a:solidFill>
        <a:ln xmlns:a="http://schemas.openxmlformats.org/drawingml/2006/main">
          <a:solidFill>
            <a:srgbClr val="0D6AB7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0.20304</cdr:x>
      <cdr:y>0.42742</cdr:y>
    </cdr:from>
    <cdr:to>
      <cdr:x>0.30587</cdr:x>
      <cdr:y>0.5829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7E990C0E-50C9-46D0-968E-E67BD0FD54D8}"/>
            </a:ext>
          </a:extLst>
        </cdr:cNvPr>
        <cdr:cNvSpPr txBox="1"/>
      </cdr:nvSpPr>
      <cdr:spPr>
        <a:xfrm xmlns:a="http://schemas.openxmlformats.org/drawingml/2006/main">
          <a:off x="2227946" y="1796457"/>
          <a:ext cx="1128274" cy="6534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>
              <a:solidFill>
                <a:srgbClr val="2963A3"/>
              </a:solidFill>
            </a:rPr>
            <a:t>Family</a:t>
          </a:r>
          <a:r>
            <a:rPr lang="en-US" sz="1100" b="1" dirty="0"/>
            <a:t>  </a:t>
          </a:r>
          <a:r>
            <a:rPr lang="en-US" sz="1100" b="1" dirty="0">
              <a:solidFill>
                <a:srgbClr val="2963A3"/>
              </a:solidFill>
            </a:rPr>
            <a:t>Advisory</a:t>
          </a:r>
          <a:r>
            <a:rPr lang="en-US" sz="1100" b="1" dirty="0"/>
            <a:t> </a:t>
          </a:r>
          <a:r>
            <a:rPr lang="en-US" sz="1100" b="1" dirty="0">
              <a:solidFill>
                <a:srgbClr val="2963A3"/>
              </a:solidFill>
            </a:rPr>
            <a:t>Board</a:t>
          </a:r>
        </a:p>
      </cdr:txBody>
    </cdr:sp>
  </cdr:relSizeAnchor>
  <cdr:relSizeAnchor xmlns:cdr="http://schemas.openxmlformats.org/drawingml/2006/chartDrawing">
    <cdr:from>
      <cdr:x>0.41466</cdr:x>
      <cdr:y>0.42439</cdr:y>
    </cdr:from>
    <cdr:to>
      <cdr:x>0.51749</cdr:x>
      <cdr:y>0.57986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7E990C0E-50C9-46D0-968E-E67BD0FD54D8}"/>
            </a:ext>
          </a:extLst>
        </cdr:cNvPr>
        <cdr:cNvSpPr txBox="1"/>
      </cdr:nvSpPr>
      <cdr:spPr>
        <a:xfrm xmlns:a="http://schemas.openxmlformats.org/drawingml/2006/main">
          <a:off x="4549996" y="1783684"/>
          <a:ext cx="1128274" cy="6534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>
              <a:solidFill>
                <a:srgbClr val="2963A3"/>
              </a:solidFill>
            </a:rPr>
            <a:t>Parents</a:t>
          </a:r>
          <a:r>
            <a:rPr lang="en-US" sz="1100" b="1" dirty="0"/>
            <a:t> </a:t>
          </a:r>
          <a:r>
            <a:rPr lang="en-US" sz="1100" b="1" dirty="0">
              <a:solidFill>
                <a:srgbClr val="2963A3"/>
              </a:solidFill>
            </a:rPr>
            <a:t>on</a:t>
          </a:r>
          <a:r>
            <a:rPr lang="en-US" sz="1100" b="1" dirty="0"/>
            <a:t> </a:t>
          </a:r>
          <a:r>
            <a:rPr lang="en-US" sz="1100" b="1" dirty="0">
              <a:solidFill>
                <a:srgbClr val="2963A3"/>
              </a:solidFill>
            </a:rPr>
            <a:t>staff</a:t>
          </a:r>
        </a:p>
      </cdr:txBody>
    </cdr:sp>
  </cdr:relSizeAnchor>
  <cdr:relSizeAnchor xmlns:cdr="http://schemas.openxmlformats.org/drawingml/2006/chartDrawing">
    <cdr:from>
      <cdr:x>0.69983</cdr:x>
      <cdr:y>0.16131</cdr:y>
    </cdr:from>
    <cdr:to>
      <cdr:x>0.80265</cdr:x>
      <cdr:y>0.31679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7E990C0E-50C9-46D0-968E-E67BD0FD54D8}"/>
            </a:ext>
          </a:extLst>
        </cdr:cNvPr>
        <cdr:cNvSpPr txBox="1"/>
      </cdr:nvSpPr>
      <cdr:spPr>
        <a:xfrm xmlns:a="http://schemas.openxmlformats.org/drawingml/2006/main">
          <a:off x="7679091" y="678003"/>
          <a:ext cx="1128274" cy="6534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>
              <a:solidFill>
                <a:srgbClr val="2963A3"/>
              </a:solidFill>
            </a:rPr>
            <a:t>Culture</a:t>
          </a:r>
          <a:r>
            <a:rPr lang="en-US" sz="1100" b="1" dirty="0"/>
            <a:t> </a:t>
          </a:r>
          <a:r>
            <a:rPr lang="en-US" sz="1100" b="1" dirty="0">
              <a:solidFill>
                <a:srgbClr val="2963A3"/>
              </a:solidFill>
            </a:rPr>
            <a:t>Change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6A034-999F-5D40-926B-AAD90A560B9A}" type="datetimeFigureOut">
              <a:rPr lang="en-US" smtClean="0"/>
              <a:t>8/13/20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156DF-666F-244E-8C90-FD88A28C4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95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5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5746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415747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2638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782638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782638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782638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782638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8263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8263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8263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8263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782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Institute for Patient- and Family-Centered Care</a:t>
            </a:r>
          </a:p>
        </p:txBody>
      </p:sp>
      <p:sp>
        <p:nvSpPr>
          <p:cNvPr id="415748" name="Header Placeholder 4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2638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782638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782638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782638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782638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8263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8263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8263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8263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782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Enhancing Patient- and Family-Centered Communication at the Bedside and Beyond</a:t>
            </a:r>
          </a:p>
        </p:txBody>
      </p:sp>
    </p:spTree>
    <p:extLst>
      <p:ext uri="{BB962C8B-B14F-4D97-AF65-F5344CB8AC3E}">
        <p14:creationId xmlns:p14="http://schemas.microsoft.com/office/powerpoint/2010/main" val="2475664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6D37C-3240-2147-B27E-B8EB0E06A7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398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935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722762-CACD-1E4B-816D-C1E44A1212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3696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Title with Line Under, Bulleted List</a:t>
            </a:r>
          </a:p>
        </p:txBody>
      </p:sp>
    </p:spTree>
    <p:extLst>
      <p:ext uri="{BB962C8B-B14F-4D97-AF65-F5344CB8AC3E}">
        <p14:creationId xmlns:p14="http://schemas.microsoft.com/office/powerpoint/2010/main" val="2530273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0BC5C-2D39-8946-A9F5-AFB4460DFF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3758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Title with Line Under, Bulleted List</a:t>
            </a:r>
          </a:p>
        </p:txBody>
      </p:sp>
    </p:spTree>
    <p:extLst>
      <p:ext uri="{BB962C8B-B14F-4D97-AF65-F5344CB8AC3E}">
        <p14:creationId xmlns:p14="http://schemas.microsoft.com/office/powerpoint/2010/main" val="2911819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0BC5C-2D39-8946-A9F5-AFB4460DFF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3758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Title with Line Under, Bulleted List</a:t>
            </a:r>
          </a:p>
        </p:txBody>
      </p:sp>
    </p:spTree>
    <p:extLst>
      <p:ext uri="{BB962C8B-B14F-4D97-AF65-F5344CB8AC3E}">
        <p14:creationId xmlns:p14="http://schemas.microsoft.com/office/powerpoint/2010/main" val="3402435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6D37C-3240-2147-B27E-B8EB0E06A7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398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407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0BC5C-2D39-8946-A9F5-AFB4460DFF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3758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Title with Line Under, Bulleted List</a:t>
            </a:r>
          </a:p>
        </p:txBody>
      </p:sp>
    </p:spTree>
    <p:extLst>
      <p:ext uri="{BB962C8B-B14F-4D97-AF65-F5344CB8AC3E}">
        <p14:creationId xmlns:p14="http://schemas.microsoft.com/office/powerpoint/2010/main" val="789172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93738"/>
            <a:ext cx="4629150" cy="3471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F47D90-52FB-40FB-95AD-64BC0D8D40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27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938796-65E4-884B-A418-72DA44BC6439}" type="slidenum">
              <a:rPr lang="en-US" sz="1200">
                <a:latin typeface="Times" charset="0"/>
              </a:rPr>
              <a:pPr eaLnBrk="1" hangingPunct="1"/>
              <a:t>18</a:t>
            </a:fld>
            <a:endParaRPr lang="en-US" sz="1200">
              <a:latin typeface="Times" charset="0"/>
            </a:endParaRPr>
          </a:p>
        </p:txBody>
      </p:sp>
      <p:sp>
        <p:nvSpPr>
          <p:cNvPr id="235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Title (No Line Under), Bulleted List (Tab in bullet to go to lower bullet level.)</a:t>
            </a:r>
          </a:p>
        </p:txBody>
      </p:sp>
    </p:spTree>
    <p:extLst>
      <p:ext uri="{BB962C8B-B14F-4D97-AF65-F5344CB8AC3E}">
        <p14:creationId xmlns:p14="http://schemas.microsoft.com/office/powerpoint/2010/main" val="335830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pn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88CE-A040-124B-8551-06E51B0F31A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683F-CDBD-B240-9343-1A9DA6FFE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54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88CE-A040-124B-8551-06E51B0F31A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683F-CDBD-B240-9343-1A9DA6FFE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411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30447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77915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3000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77311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21685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54356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19209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45233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49568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2945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88CE-A040-124B-8551-06E51B0F31A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683F-CDBD-B240-9343-1A9DA6FFE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387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00130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52822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8408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97828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15092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16253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50350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9076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93535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7507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554131-F536-5D41-92EC-712D4DE3C8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367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83095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63379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8019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42278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342607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24924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84490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54154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0403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7037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68A66-9C08-6649-B6C8-BA1876220F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6971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529169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26981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59097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94242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C6B93-5B13-DD40-BAA5-F8781B54F71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34EE8-701C-544F-B0C5-E7252699D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276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C6B93-5B13-DD40-BAA5-F8781B54F71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34EE8-701C-544F-B0C5-E7252699D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718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C6B93-5B13-DD40-BAA5-F8781B54F71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34EE8-701C-544F-B0C5-E7252699D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523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C6B93-5B13-DD40-BAA5-F8781B54F71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34EE8-701C-544F-B0C5-E7252699D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50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C6B93-5B13-DD40-BAA5-F8781B54F71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34EE8-701C-544F-B0C5-E7252699D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0276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C6B93-5B13-DD40-BAA5-F8781B54F71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34EE8-701C-544F-B0C5-E7252699D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83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8DCE4B-7B78-8346-B1A8-77D4C0ADAD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423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C6B93-5B13-DD40-BAA5-F8781B54F71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34EE8-701C-544F-B0C5-E7252699D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0896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C6B93-5B13-DD40-BAA5-F8781B54F71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34EE8-701C-544F-B0C5-E7252699D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018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C6B93-5B13-DD40-BAA5-F8781B54F71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34EE8-701C-544F-B0C5-E7252699D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486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C6B93-5B13-DD40-BAA5-F8781B54F71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34EE8-701C-544F-B0C5-E7252699D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284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C6B93-5B13-DD40-BAA5-F8781B54F71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34EE8-701C-544F-B0C5-E7252699D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4716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_Slid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105400" y="6400800"/>
            <a:ext cx="2667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35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457200" y="1301750"/>
            <a:ext cx="82296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6794"/>
          </a:xfrm>
          <a:prstGeom prst="rect">
            <a:avLst/>
          </a:prstGeom>
        </p:spPr>
        <p:txBody>
          <a:bodyPr/>
          <a:lstStyle>
            <a:lvl1pPr algn="l">
              <a:defRPr sz="2700" b="0">
                <a:ln>
                  <a:noFill/>
                </a:ln>
                <a:solidFill>
                  <a:srgbClr val="40008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accent2"/>
              </a:buClr>
              <a:buSzPct val="75000"/>
              <a:buFont typeface="Wingdings" charset="2"/>
              <a:buChar char="u"/>
              <a:defRPr sz="1800">
                <a:ln>
                  <a:noFill/>
                </a:ln>
                <a:solidFill>
                  <a:srgbClr val="000090"/>
                </a:solidFill>
              </a:defRPr>
            </a:lvl1pPr>
            <a:lvl2pPr marL="600075" indent="-257175">
              <a:buClr>
                <a:schemeClr val="accent2"/>
              </a:buClr>
              <a:buSzPct val="90000"/>
              <a:buFont typeface="Courier New"/>
              <a:buChar char="o"/>
              <a:defRPr sz="1800">
                <a:ln>
                  <a:noFill/>
                </a:ln>
                <a:solidFill>
                  <a:srgbClr val="000090"/>
                </a:solidFill>
              </a:defRPr>
            </a:lvl2pPr>
            <a:lvl3pPr marL="942975" indent="-257175">
              <a:buClr>
                <a:schemeClr val="accent2"/>
              </a:buClr>
              <a:buSzPct val="90000"/>
              <a:buFont typeface="Lucida Grande"/>
              <a:buChar char="-"/>
              <a:defRPr sz="1800">
                <a:ln>
                  <a:noFill/>
                </a:ln>
                <a:solidFill>
                  <a:srgbClr val="000090"/>
                </a:solidFill>
              </a:defRPr>
            </a:lvl3pPr>
            <a:lvl4pPr marL="1028700" indent="0">
              <a:buClr>
                <a:schemeClr val="accent2"/>
              </a:buClr>
              <a:buSzPct val="125000"/>
              <a:buFont typeface="Arial"/>
              <a:buNone/>
              <a:defRPr sz="1800">
                <a:ln>
                  <a:noFill/>
                </a:ln>
                <a:solidFill>
                  <a:srgbClr val="000090"/>
                </a:solidFill>
              </a:defRPr>
            </a:lvl4pPr>
            <a:lvl5pPr marL="1371600" indent="0">
              <a:buClr>
                <a:schemeClr val="accent2"/>
              </a:buClr>
              <a:buFont typeface="Arial"/>
              <a:buNone/>
              <a:defRPr sz="18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8014124"/>
      </p:ext>
    </p:extLst>
  </p:cSld>
  <p:clrMapOvr>
    <a:masterClrMapping/>
  </p:clrMapOvr>
  <p:hf sldNum="0"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_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 cstate="email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0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73100" y="508000"/>
            <a:ext cx="8229600" cy="1143000"/>
          </a:xfrm>
        </p:spPr>
        <p:txBody>
          <a:bodyPr/>
          <a:lstStyle>
            <a:lvl1pPr algn="l">
              <a:defRPr>
                <a:ln>
                  <a:noFill/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2006602"/>
            <a:ext cx="4406900" cy="39497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98500" y="2095500"/>
            <a:ext cx="3327400" cy="3860800"/>
          </a:xfrm>
        </p:spPr>
        <p:txBody>
          <a:bodyPr/>
          <a:lstStyle>
            <a:lvl1pPr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78123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lid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105400" y="6400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8" descr="IPFCC Pinwheel Solo.psd"/>
          <p:cNvPicPr>
            <a:picLocks noChangeAspect="1"/>
          </p:cNvPicPr>
          <p:nvPr/>
        </p:nvPicPr>
        <p:blipFill>
          <a:blip r:embed="rId2" cstate="email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0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457200" y="1301750"/>
            <a:ext cx="82296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6794"/>
          </a:xfrm>
          <a:prstGeom prst="rect">
            <a:avLst/>
          </a:prstGeom>
        </p:spPr>
        <p:txBody>
          <a:bodyPr/>
          <a:lstStyle>
            <a:lvl1pPr algn="l">
              <a:defRPr sz="3600" b="0">
                <a:ln>
                  <a:noFill/>
                </a:ln>
                <a:solidFill>
                  <a:srgbClr val="40008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2"/>
              </a:buClr>
              <a:buSzPct val="75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 marL="800100" indent="-342900">
              <a:buClr>
                <a:schemeClr val="accent2"/>
              </a:buClr>
              <a:buSzPct val="90000"/>
              <a:buFont typeface="Courier New"/>
              <a:buChar char="o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marL="1257300" indent="-342900">
              <a:buClr>
                <a:schemeClr val="accent2"/>
              </a:buClr>
              <a:buSzPct val="90000"/>
              <a:buFont typeface="Lucida Grande"/>
              <a:buChar char="-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 marL="1371600" indent="0">
              <a:buClr>
                <a:schemeClr val="accent2"/>
              </a:buClr>
              <a:buSzPct val="125000"/>
              <a:buFont typeface="Arial"/>
              <a:buNone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 marL="1828800" indent="0">
              <a:buClr>
                <a:schemeClr val="accent2"/>
              </a:buClr>
              <a:buFont typeface="Arial"/>
              <a:buNone/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68439606"/>
      </p:ext>
    </p:extLst>
  </p:cSld>
  <p:clrMapOvr>
    <a:masterClrMapping/>
  </p:clrMapOvr>
  <p:hf sldNum="0"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Slid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105400" y="6400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457200" y="1301750"/>
            <a:ext cx="82296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6794"/>
          </a:xfrm>
          <a:prstGeom prst="rect">
            <a:avLst/>
          </a:prstGeom>
        </p:spPr>
        <p:txBody>
          <a:bodyPr/>
          <a:lstStyle>
            <a:lvl1pPr algn="l">
              <a:defRPr sz="3600" b="0">
                <a:ln>
                  <a:noFill/>
                </a:ln>
                <a:solidFill>
                  <a:srgbClr val="40008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2"/>
              </a:buClr>
              <a:buSzPct val="75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 marL="800100" indent="-342900">
              <a:buClr>
                <a:schemeClr val="accent2"/>
              </a:buClr>
              <a:buSzPct val="90000"/>
              <a:buFont typeface="Courier New"/>
              <a:buChar char="o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marL="1257300" indent="-342900">
              <a:buClr>
                <a:schemeClr val="accent2"/>
              </a:buClr>
              <a:buSzPct val="90000"/>
              <a:buFont typeface="Lucida Grande"/>
              <a:buChar char="-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 marL="1371600" indent="0">
              <a:buClr>
                <a:schemeClr val="accent2"/>
              </a:buClr>
              <a:buSzPct val="125000"/>
              <a:buFont typeface="Arial"/>
              <a:buNone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 marL="1828800" indent="0">
              <a:buClr>
                <a:schemeClr val="accent2"/>
              </a:buClr>
              <a:buFont typeface="Arial"/>
              <a:buNone/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0937900"/>
      </p:ext>
    </p:extLst>
  </p:cSld>
  <p:clrMapOvr>
    <a:masterClrMapping/>
  </p:clrMapOvr>
  <p:hf sldNum="0"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 Pin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5" descr="PPT Title Slide Arial.psd"/>
          <p:cNvPicPr>
            <a:picLocks noChangeAspect="1"/>
          </p:cNvPicPr>
          <p:nvPr/>
        </p:nvPicPr>
        <p:blipFill>
          <a:blip r:embed="rId2" cstate="email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0550"/>
            <a:ext cx="91440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889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C8C45-B656-1548-89BB-43BE7A303F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8866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with_Name_44/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105400" y="6400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8" descr="IPFCC Logo Pinwheel Right RGB.psd"/>
          <p:cNvPicPr>
            <a:picLocks noChangeAspect="1"/>
          </p:cNvPicPr>
          <p:nvPr/>
        </p:nvPicPr>
        <p:blipFill>
          <a:blip r:embed="rId2" cstate="email">
            <a:lum contras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6223000"/>
            <a:ext cx="39560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82625" y="2540000"/>
            <a:ext cx="7851775" cy="3556000"/>
          </a:xfrm>
        </p:spPr>
        <p:txBody>
          <a:bodyPr/>
          <a:lstStyle>
            <a:lvl1pPr marL="0" indent="0">
              <a:buFontTx/>
              <a:buNone/>
              <a:defRPr sz="4400">
                <a:solidFill>
                  <a:srgbClr val="400080"/>
                </a:solidFill>
              </a:defRPr>
            </a:lvl1pPr>
            <a:lvl2pPr marL="2295144" indent="0">
              <a:lnSpc>
                <a:spcPct val="100000"/>
              </a:lnSpc>
              <a:spcBef>
                <a:spcPts val="2376"/>
              </a:spcBef>
              <a:buFontTx/>
              <a:buNone/>
              <a:defRPr sz="2400">
                <a:solidFill>
                  <a:srgbClr val="400080"/>
                </a:solidFill>
              </a:defRPr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80726377"/>
      </p:ext>
    </p:extLst>
  </p:cSld>
  <p:clrMapOvr>
    <a:masterClrMapping/>
  </p:clrMapOvr>
  <p:hf sldNum="0"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no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105400" y="6400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7" descr="IPFCC Pinwheel Solo.psd"/>
          <p:cNvPicPr>
            <a:picLocks noChangeAspect="1"/>
          </p:cNvPicPr>
          <p:nvPr/>
        </p:nvPicPr>
        <p:blipFill>
          <a:blip r:embed="rId2" cstate="email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0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8300" y="274638"/>
            <a:ext cx="8229600" cy="1236662"/>
          </a:xfrm>
          <a:prstGeom prst="rect">
            <a:avLst/>
          </a:prstGeom>
        </p:spPr>
        <p:txBody>
          <a:bodyPr/>
          <a:lstStyle>
            <a:lvl1pPr algn="l">
              <a:defRPr sz="3600" b="0">
                <a:ln>
                  <a:noFill/>
                </a:ln>
                <a:solidFill>
                  <a:srgbClr val="40008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81000" y="1765300"/>
            <a:ext cx="8229600" cy="399256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5773BD"/>
              </a:buClr>
              <a:buSzPct val="90000"/>
              <a:buFontTx/>
              <a:buNone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buClr>
                <a:srgbClr val="5773BD"/>
              </a:buClr>
              <a:buSzPct val="90000"/>
              <a:buFont typeface="Monaco"/>
              <a:buNone/>
              <a:defRPr sz="2000">
                <a:ln>
                  <a:noFill/>
                </a:ln>
                <a:solidFill>
                  <a:srgbClr val="000090"/>
                </a:solidFill>
              </a:defRPr>
            </a:lvl2pPr>
            <a:lvl3pPr>
              <a:buClr>
                <a:srgbClr val="5773BD"/>
              </a:buClr>
              <a:buSzPct val="90000"/>
              <a:buFont typeface="Wingdings" charset="2"/>
              <a:buChar char="u"/>
              <a:defRPr sz="2000">
                <a:ln>
                  <a:noFill/>
                </a:ln>
                <a:solidFill>
                  <a:srgbClr val="000090"/>
                </a:solidFill>
              </a:defRPr>
            </a:lvl3pPr>
            <a:lvl4pPr>
              <a:buClr>
                <a:srgbClr val="5773BD"/>
              </a:buClr>
              <a:buSzPct val="125000"/>
              <a:buFont typeface="Lucida Grande"/>
              <a:buChar char="●"/>
              <a:defRPr sz="2000">
                <a:ln>
                  <a:noFill/>
                </a:ln>
                <a:solidFill>
                  <a:srgbClr val="000090"/>
                </a:solidFill>
              </a:defRPr>
            </a:lvl4pPr>
            <a:lvl5pPr>
              <a:buClr>
                <a:srgbClr val="5773BD"/>
              </a:buClr>
              <a:defRPr sz="20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04069618"/>
      </p:ext>
    </p:extLst>
  </p:cSld>
  <p:clrMapOvr>
    <a:masterClrMapping/>
  </p:clrMapOvr>
  <p:hf sldNum="0"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lide_Pinwheel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105400" y="6400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8" descr="IPFCC Pinwheel Solo.psd"/>
          <p:cNvPicPr>
            <a:picLocks noChangeAspect="1"/>
          </p:cNvPicPr>
          <p:nvPr/>
        </p:nvPicPr>
        <p:blipFill>
          <a:blip r:embed="rId2" cstate="email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0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6794"/>
          </a:xfrm>
          <a:prstGeom prst="rect">
            <a:avLst/>
          </a:prstGeom>
        </p:spPr>
        <p:txBody>
          <a:bodyPr/>
          <a:lstStyle>
            <a:lvl1pPr algn="l">
              <a:defRPr sz="3600" b="0">
                <a:ln>
                  <a:noFill/>
                </a:ln>
                <a:solidFill>
                  <a:srgbClr val="40008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233234"/>
      </p:ext>
    </p:extLst>
  </p:cSld>
  <p:clrMapOvr>
    <a:masterClrMapping/>
  </p:clrMapOvr>
  <p:hf sldNum="0"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105400" y="6400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8" descr="IPFCC Pinwheel Solo.psd"/>
          <p:cNvPicPr>
            <a:picLocks noChangeAspect="1"/>
          </p:cNvPicPr>
          <p:nvPr/>
        </p:nvPicPr>
        <p:blipFill>
          <a:blip r:embed="rId2" cstate="email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0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98500" y="5219700"/>
            <a:ext cx="7073900" cy="736600"/>
          </a:xfrm>
        </p:spPr>
        <p:txBody>
          <a:bodyPr/>
          <a:lstStyle>
            <a:lvl1pPr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866900" y="800100"/>
            <a:ext cx="5029200" cy="38735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227678056"/>
      </p:ext>
    </p:extLst>
  </p:cSld>
  <p:clrMapOvr>
    <a:masterClrMapping/>
  </p:clrMapOvr>
  <p:hf sldNum="0"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_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73100" y="508000"/>
            <a:ext cx="8229600" cy="1143000"/>
          </a:xfrm>
        </p:spPr>
        <p:txBody>
          <a:bodyPr/>
          <a:lstStyle>
            <a:lvl1pPr algn="l">
              <a:defRPr>
                <a:ln>
                  <a:noFill/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2006600"/>
            <a:ext cx="4406900" cy="39497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98500" y="2095500"/>
            <a:ext cx="3327400" cy="3860800"/>
          </a:xfrm>
        </p:spPr>
        <p:txBody>
          <a:bodyPr/>
          <a:lstStyle>
            <a:lvl1pPr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12201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DDAFED7-213A-EC4A-A911-A198962BD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208" y="5396573"/>
            <a:ext cx="713826" cy="596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35617BB-5CCE-5444-B488-B69C9D66A5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09" y="5394138"/>
            <a:ext cx="443020" cy="7221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9DA3A30-66D9-AF49-9630-9CA432F1A1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236" y="5394138"/>
            <a:ext cx="614725" cy="6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2827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CDC5-7D88-4043-A5E3-34CEDBAF33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90188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CDC5-7D88-4043-A5E3-34CEDBAF33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70555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CDC5-7D88-4043-A5E3-34CEDBAF33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59575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CDC5-7D88-4043-A5E3-34CEDBAF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86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99B9E-9C5E-EF4D-B22A-0F977545F6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1937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CDC5-7D88-4043-A5E3-34CEDBAF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991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8/13/20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CDC5-7D88-4043-A5E3-34CEDBAF33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41731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CDC5-7D88-4043-A5E3-34CEDBAF33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71053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CDC5-7D88-4043-A5E3-34CEDBAF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723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CDC5-7D88-4043-A5E3-34CEDBAF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3809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CDC5-7D88-4043-A5E3-34CEDBAF33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579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B6FDAD-644F-F243-9EB2-1270F8A1B2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94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178765-8E8C-5440-BD43-A661C26A65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182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B715A7-4605-8D41-A679-573B065A4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43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88CE-A040-124B-8551-06E51B0F31A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683F-CDBD-B240-9343-1A9DA6FFE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43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3395C3-FDC1-3F4A-87EE-7909089BED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76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BA87E-708F-B444-8216-B184ECC0E7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9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CFA3B5-51DD-5E4B-9583-FDA007B12A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250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pening Pin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800" dirty="0">
              <a:solidFill>
                <a:srgbClr val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5" descr="PPT Title Slide Arial.psd"/>
          <p:cNvPicPr>
            <a:picLocks noChangeAspect="1"/>
          </p:cNvPicPr>
          <p:nvPr/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0550"/>
            <a:ext cx="91440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01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with_Name_44/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105400" y="6400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sz="1800" dirty="0">
              <a:solidFill>
                <a:srgbClr val="4000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800" dirty="0">
              <a:solidFill>
                <a:srgbClr val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8" descr="IPFCC Logo Pinwheel Right RGB.psd"/>
          <p:cNvPicPr>
            <a:picLocks noChangeAspect="1"/>
          </p:cNvPicPr>
          <p:nvPr/>
        </p:nvPicPr>
        <p:blipFill>
          <a:blip r:embed="rId2" cstate="print">
            <a:lum contras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6223000"/>
            <a:ext cx="39560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82625" y="2540000"/>
            <a:ext cx="7851775" cy="3556000"/>
          </a:xfrm>
        </p:spPr>
        <p:txBody>
          <a:bodyPr/>
          <a:lstStyle>
            <a:lvl1pPr marL="0" indent="0">
              <a:buFontTx/>
              <a:buNone/>
              <a:defRPr sz="4400">
                <a:solidFill>
                  <a:srgbClr val="400080"/>
                </a:solidFill>
              </a:defRPr>
            </a:lvl1pPr>
            <a:lvl2pPr marL="2295144" indent="0">
              <a:lnSpc>
                <a:spcPct val="100000"/>
              </a:lnSpc>
              <a:spcBef>
                <a:spcPts val="2376"/>
              </a:spcBef>
              <a:buFontTx/>
              <a:buNone/>
              <a:defRPr sz="2400">
                <a:solidFill>
                  <a:srgbClr val="400080"/>
                </a:solidFill>
              </a:defRPr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11149065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Slid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105400" y="6400800"/>
            <a:ext cx="266700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8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6794"/>
          </a:xfrm>
          <a:prstGeom prst="rect">
            <a:avLst/>
          </a:prstGeom>
        </p:spPr>
        <p:txBody>
          <a:bodyPr/>
          <a:lstStyle>
            <a:lvl1pPr algn="l">
              <a:defRPr sz="3600" b="0">
                <a:ln>
                  <a:noFill/>
                </a:ln>
                <a:solidFill>
                  <a:srgbClr val="40008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9003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Pin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5" descr="PPT Title Slide Arial.psd"/>
          <p:cNvPicPr>
            <a:picLocks noChangeAspect="1"/>
          </p:cNvPicPr>
          <p:nvPr userDrawn="1"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8500"/>
            <a:ext cx="91440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667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ith_Name_44/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105400" y="6400800"/>
            <a:ext cx="266700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8" descr="IPFCC Logo Pinwheel Right RGB.psd"/>
          <p:cNvPicPr>
            <a:picLocks noChangeAspect="1"/>
          </p:cNvPicPr>
          <p:nvPr userDrawn="1"/>
        </p:nvPicPr>
        <p:blipFill>
          <a:blip r:embed="rId2">
            <a:lum contras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6223000"/>
            <a:ext cx="39560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82628" y="2540000"/>
            <a:ext cx="7851775" cy="3556000"/>
          </a:xfrm>
        </p:spPr>
        <p:txBody>
          <a:bodyPr/>
          <a:lstStyle>
            <a:lvl1pPr marL="0" indent="0">
              <a:buFontTx/>
              <a:buNone/>
              <a:defRPr sz="4400">
                <a:solidFill>
                  <a:srgbClr val="400080"/>
                </a:solidFill>
              </a:defRPr>
            </a:lvl1pPr>
            <a:lvl2pPr marL="2295144" indent="0">
              <a:lnSpc>
                <a:spcPct val="100000"/>
              </a:lnSpc>
              <a:spcBef>
                <a:spcPts val="2376"/>
              </a:spcBef>
              <a:buFontTx/>
              <a:buNone/>
              <a:defRPr sz="2400">
                <a:solidFill>
                  <a:srgbClr val="400080"/>
                </a:solidFill>
              </a:defRPr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59802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105400" y="6400800"/>
            <a:ext cx="266700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8" descr="IPFCC Logo Pinwheel Right RGB.psd"/>
          <p:cNvPicPr>
            <a:picLocks noChangeAspect="1"/>
          </p:cNvPicPr>
          <p:nvPr userDrawn="1"/>
        </p:nvPicPr>
        <p:blipFill>
          <a:blip r:embed="rId2">
            <a:lum contras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6223000"/>
            <a:ext cx="39560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682628" y="2540000"/>
            <a:ext cx="7851775" cy="3556000"/>
          </a:xfrm>
        </p:spPr>
        <p:txBody>
          <a:bodyPr/>
          <a:lstStyle>
            <a:lvl1pPr marL="0" indent="0">
              <a:buFontTx/>
              <a:buNone/>
              <a:defRPr sz="4400">
                <a:solidFill>
                  <a:srgbClr val="40008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9097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id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105400" y="6400800"/>
            <a:ext cx="266700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8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6794"/>
          </a:xfrm>
          <a:prstGeom prst="rect">
            <a:avLst/>
          </a:prstGeom>
        </p:spPr>
        <p:txBody>
          <a:bodyPr/>
          <a:lstStyle>
            <a:lvl1pPr algn="l">
              <a:defRPr sz="3600" b="0">
                <a:ln>
                  <a:noFill/>
                </a:ln>
                <a:solidFill>
                  <a:srgbClr val="40008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3606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88CE-A040-124B-8551-06E51B0F31A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683F-CDBD-B240-9343-1A9DA6FFE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670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ide_2_Col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105400" y="6400800"/>
            <a:ext cx="266700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8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5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6794"/>
          </a:xfrm>
          <a:prstGeom prst="rect">
            <a:avLst/>
          </a:prstGeom>
        </p:spPr>
        <p:txBody>
          <a:bodyPr/>
          <a:lstStyle>
            <a:lvl1pPr algn="l">
              <a:defRPr sz="3600" b="0">
                <a:ln>
                  <a:noFill/>
                </a:ln>
                <a:solidFill>
                  <a:srgbClr val="40008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numCol="2"/>
          <a:lstStyle>
            <a:lvl1pPr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3836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no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105400" y="6400800"/>
            <a:ext cx="266700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8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7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8300" y="274638"/>
            <a:ext cx="8229600" cy="1236662"/>
          </a:xfrm>
          <a:prstGeom prst="rect">
            <a:avLst/>
          </a:prstGeom>
        </p:spPr>
        <p:txBody>
          <a:bodyPr/>
          <a:lstStyle>
            <a:lvl1pPr algn="l">
              <a:defRPr sz="3600" b="0">
                <a:ln>
                  <a:noFill/>
                </a:ln>
                <a:solidFill>
                  <a:srgbClr val="40008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81000" y="1765304"/>
            <a:ext cx="8229600" cy="399256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5773BD"/>
              </a:buClr>
              <a:buSzPct val="90000"/>
              <a:buFontTx/>
              <a:buNone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buClr>
                <a:srgbClr val="5773BD"/>
              </a:buClr>
              <a:buSzPct val="90000"/>
              <a:buFont typeface="Monaco"/>
              <a:buNone/>
              <a:defRPr sz="2000">
                <a:ln>
                  <a:noFill/>
                </a:ln>
                <a:solidFill>
                  <a:srgbClr val="000090"/>
                </a:solidFill>
              </a:defRPr>
            </a:lvl2pPr>
            <a:lvl3pPr>
              <a:buClr>
                <a:srgbClr val="5773BD"/>
              </a:buClr>
              <a:buSzPct val="90000"/>
              <a:buFont typeface="Wingdings" charset="2"/>
              <a:buChar char="u"/>
              <a:defRPr sz="2000">
                <a:ln>
                  <a:noFill/>
                </a:ln>
                <a:solidFill>
                  <a:srgbClr val="000090"/>
                </a:solidFill>
              </a:defRPr>
            </a:lvl3pPr>
            <a:lvl4pPr>
              <a:buClr>
                <a:srgbClr val="5773BD"/>
              </a:buClr>
              <a:buSzPct val="125000"/>
              <a:buFont typeface="Lucida Grande"/>
              <a:buChar char="●"/>
              <a:defRPr sz="2000">
                <a:ln>
                  <a:noFill/>
                </a:ln>
                <a:solidFill>
                  <a:srgbClr val="000090"/>
                </a:solidFill>
              </a:defRPr>
            </a:lvl4pPr>
            <a:lvl5pPr>
              <a:buClr>
                <a:srgbClr val="5773BD"/>
              </a:buClr>
              <a:defRPr sz="20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0188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ide_Pinwheel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105400" y="6400800"/>
            <a:ext cx="266700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6794"/>
          </a:xfrm>
          <a:prstGeom prst="rect">
            <a:avLst/>
          </a:prstGeom>
        </p:spPr>
        <p:txBody>
          <a:bodyPr/>
          <a:lstStyle>
            <a:lvl1pPr algn="l">
              <a:defRPr sz="3600" b="0">
                <a:ln>
                  <a:noFill/>
                </a:ln>
                <a:solidFill>
                  <a:srgbClr val="40008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91435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No_Pin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46337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73100" y="508000"/>
            <a:ext cx="8229600" cy="1143000"/>
          </a:xfrm>
        </p:spPr>
        <p:txBody>
          <a:bodyPr/>
          <a:lstStyle>
            <a:lvl1pPr algn="l">
              <a:defRPr>
                <a:ln>
                  <a:noFill/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2006600"/>
            <a:ext cx="4406900" cy="39497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98502" y="2095500"/>
            <a:ext cx="3327400" cy="3860800"/>
          </a:xfrm>
        </p:spPr>
        <p:txBody>
          <a:bodyPr/>
          <a:lstStyle>
            <a:lvl1pPr marL="0" indent="0"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1440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105400" y="6400800"/>
            <a:ext cx="266700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8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98500" y="5219700"/>
            <a:ext cx="7073900" cy="736600"/>
          </a:xfrm>
        </p:spPr>
        <p:txBody>
          <a:bodyPr/>
          <a:lstStyle>
            <a:lvl1pPr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866900" y="800100"/>
            <a:ext cx="5029200" cy="38735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35872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98500" y="5219700"/>
            <a:ext cx="7073900" cy="736600"/>
          </a:xfrm>
        </p:spPr>
        <p:txBody>
          <a:bodyPr/>
          <a:lstStyle>
            <a:lvl1pPr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98500" y="603250"/>
            <a:ext cx="3302000" cy="437515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978402" y="603250"/>
            <a:ext cx="3302000" cy="437515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282805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_and_Text_in_pla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98500" y="5219706"/>
            <a:ext cx="4178300" cy="473605"/>
          </a:xfrm>
        </p:spPr>
        <p:txBody>
          <a:bodyPr/>
          <a:lstStyle>
            <a:lvl1pPr marL="0" indent="0"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98500" y="603250"/>
            <a:ext cx="3302000" cy="281305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5321302" y="2880255"/>
            <a:ext cx="3302000" cy="281305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62515" y="1092206"/>
            <a:ext cx="4178300" cy="473605"/>
          </a:xfrm>
        </p:spPr>
        <p:txBody>
          <a:bodyPr/>
          <a:lstStyle>
            <a:lvl1pPr marL="0" indent="0"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32811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s_and_Text_in_pla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98500" y="5219706"/>
            <a:ext cx="4178300" cy="473605"/>
          </a:xfrm>
        </p:spPr>
        <p:txBody>
          <a:bodyPr/>
          <a:lstStyle>
            <a:lvl1pPr marL="0" indent="0"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98500" y="603250"/>
            <a:ext cx="3302000" cy="281305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5321302" y="2880255"/>
            <a:ext cx="3302000" cy="281305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62515" y="1092206"/>
            <a:ext cx="4178300" cy="473605"/>
          </a:xfrm>
        </p:spPr>
        <p:txBody>
          <a:bodyPr/>
          <a:lstStyle>
            <a:lvl1pPr marL="0" indent="0"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45246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5105400" y="6400800"/>
            <a:ext cx="266700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8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060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88CE-A040-124B-8551-06E51B0F31A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683F-CDBD-B240-9343-1A9DA6FFE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08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 Pinwheel_no_we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4" descr="PPT Title Slide No Link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02" y="1155700"/>
            <a:ext cx="84836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780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86503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52354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30268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1367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72571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072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02210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6527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9260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88CE-A040-124B-8551-06E51B0F31A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683F-CDBD-B240-9343-1A9DA6FFE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711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5040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7430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00423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9123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4776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22406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43047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4149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08070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710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88CE-A040-124B-8551-06E51B0F31A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683F-CDBD-B240-9343-1A9DA6FFE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158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34159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05230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79987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9539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73834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01674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66260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42361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5697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296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88CE-A040-124B-8551-06E51B0F31A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683F-CDBD-B240-9343-1A9DA6FFE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126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24337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29681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721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53101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625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51463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38388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46163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82863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4510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88CE-A040-124B-8551-06E51B0F31A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683F-CDBD-B240-9343-1A9DA6FFE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728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88012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19237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44851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76741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28394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81416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05722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02808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54541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2911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88CE-A040-124B-8551-06E51B0F31A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683F-CDBD-B240-9343-1A9DA6FFE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820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18458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7751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30327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28230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32253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091853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52104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97495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57956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_Picture_Bulle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PFCC Pinwheel Solo.psd"/>
          <p:cNvPicPr>
            <a:picLocks noChangeAspect="1"/>
          </p:cNvPicPr>
          <p:nvPr userDrawn="1"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3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79900" y="1193800"/>
            <a:ext cx="4406900" cy="2692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7823200" cy="4525963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Clr>
                <a:schemeClr val="accent2"/>
              </a:buClr>
              <a:buSzPct val="90000"/>
              <a:buFont typeface="Lucida Grande"/>
              <a:buChar char="▼"/>
              <a:defRPr sz="2400">
                <a:ln>
                  <a:noFill/>
                </a:ln>
                <a:solidFill>
                  <a:srgbClr val="000090"/>
                </a:solidFill>
              </a:defRPr>
            </a:lvl1pPr>
            <a:lvl2pPr>
              <a:spcAft>
                <a:spcPts val="1200"/>
              </a:spcAft>
              <a:buClr>
                <a:schemeClr val="accent2"/>
              </a:buClr>
              <a:buSzPct val="90000"/>
              <a:buFont typeface="Monaco"/>
              <a:buChar char="◼"/>
              <a:defRPr sz="2400">
                <a:ln>
                  <a:noFill/>
                </a:ln>
                <a:solidFill>
                  <a:srgbClr val="000090"/>
                </a:solidFill>
              </a:defRPr>
            </a:lvl2pPr>
            <a:lvl3pPr indent="-347472">
              <a:spcBef>
                <a:spcPts val="38"/>
              </a:spcBef>
              <a:spcAft>
                <a:spcPts val="1200"/>
              </a:spcAft>
              <a:buClr>
                <a:schemeClr val="accent2"/>
              </a:buClr>
              <a:buSzPct val="90000"/>
              <a:buFont typeface="Wingdings" charset="2"/>
              <a:buChar char="u"/>
              <a:defRPr sz="2400">
                <a:ln>
                  <a:noFill/>
                </a:ln>
                <a:solidFill>
                  <a:srgbClr val="000090"/>
                </a:solidFill>
              </a:defRPr>
            </a:lvl3pPr>
            <a:lvl4pPr>
              <a:spcAft>
                <a:spcPts val="1200"/>
              </a:spcAft>
              <a:buClr>
                <a:schemeClr val="accent2"/>
              </a:buClr>
              <a:buSzPct val="125000"/>
              <a:buFont typeface="Lucida Grande"/>
              <a:buChar char="●"/>
              <a:defRPr sz="2400">
                <a:ln>
                  <a:noFill/>
                </a:ln>
                <a:solidFill>
                  <a:srgbClr val="000090"/>
                </a:solidFill>
              </a:defRPr>
            </a:lvl4pPr>
            <a:lvl5pPr>
              <a:spcAft>
                <a:spcPts val="1200"/>
              </a:spcAft>
              <a:buClr>
                <a:schemeClr val="accent2"/>
              </a:buClr>
              <a:defRPr sz="2400">
                <a:ln>
                  <a:noFill/>
                </a:ln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4343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01" Type="http://schemas.openxmlformats.org/officeDocument/2006/relationships/slideLayout" Target="../slideLayouts/slideLayout126.xml"/><Relationship Id="rId102" Type="http://schemas.openxmlformats.org/officeDocument/2006/relationships/slideLayout" Target="../slideLayouts/slideLayout127.xml"/><Relationship Id="rId103" Type="http://schemas.openxmlformats.org/officeDocument/2006/relationships/slideLayout" Target="../slideLayouts/slideLayout128.xml"/><Relationship Id="rId104" Type="http://schemas.openxmlformats.org/officeDocument/2006/relationships/slideLayout" Target="../slideLayouts/slideLayout129.xml"/><Relationship Id="rId105" Type="http://schemas.openxmlformats.org/officeDocument/2006/relationships/slideLayout" Target="../slideLayouts/slideLayout130.xml"/><Relationship Id="rId106" Type="http://schemas.openxmlformats.org/officeDocument/2006/relationships/slideLayout" Target="../slideLayouts/slideLayout131.xml"/><Relationship Id="rId107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8" Type="http://schemas.openxmlformats.org/officeDocument/2006/relationships/slideLayout" Target="../slideLayouts/slideLayout133.xml"/><Relationship Id="rId109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1.xml"/><Relationship Id="rId37" Type="http://schemas.openxmlformats.org/officeDocument/2006/relationships/slideLayout" Target="../slideLayouts/slideLayout62.xml"/><Relationship Id="rId38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64.xml"/><Relationship Id="rId50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76.xml"/><Relationship Id="rId52" Type="http://schemas.openxmlformats.org/officeDocument/2006/relationships/slideLayout" Target="../slideLayouts/slideLayout77.xml"/><Relationship Id="rId53" Type="http://schemas.openxmlformats.org/officeDocument/2006/relationships/slideLayout" Target="../slideLayouts/slideLayout78.xml"/><Relationship Id="rId54" Type="http://schemas.openxmlformats.org/officeDocument/2006/relationships/slideLayout" Target="../slideLayouts/slideLayout79.xml"/><Relationship Id="rId55" Type="http://schemas.openxmlformats.org/officeDocument/2006/relationships/slideLayout" Target="../slideLayouts/slideLayout80.xml"/><Relationship Id="rId56" Type="http://schemas.openxmlformats.org/officeDocument/2006/relationships/slideLayout" Target="../slideLayouts/slideLayout81.xml"/><Relationship Id="rId57" Type="http://schemas.openxmlformats.org/officeDocument/2006/relationships/slideLayout" Target="../slideLayouts/slideLayout82.xml"/><Relationship Id="rId58" Type="http://schemas.openxmlformats.org/officeDocument/2006/relationships/slideLayout" Target="../slideLayouts/slideLayout83.xml"/><Relationship Id="rId59" Type="http://schemas.openxmlformats.org/officeDocument/2006/relationships/slideLayout" Target="../slideLayouts/slideLayout84.xml"/><Relationship Id="rId70" Type="http://schemas.openxmlformats.org/officeDocument/2006/relationships/slideLayout" Target="../slideLayouts/slideLayout95.xml"/><Relationship Id="rId71" Type="http://schemas.openxmlformats.org/officeDocument/2006/relationships/slideLayout" Target="../slideLayouts/slideLayout96.xml"/><Relationship Id="rId72" Type="http://schemas.openxmlformats.org/officeDocument/2006/relationships/slideLayout" Target="../slideLayouts/slideLayout97.xml"/><Relationship Id="rId73" Type="http://schemas.openxmlformats.org/officeDocument/2006/relationships/slideLayout" Target="../slideLayouts/slideLayout98.xml"/><Relationship Id="rId74" Type="http://schemas.openxmlformats.org/officeDocument/2006/relationships/slideLayout" Target="../slideLayouts/slideLayout99.xml"/><Relationship Id="rId75" Type="http://schemas.openxmlformats.org/officeDocument/2006/relationships/slideLayout" Target="../slideLayouts/slideLayout100.xml"/><Relationship Id="rId76" Type="http://schemas.openxmlformats.org/officeDocument/2006/relationships/slideLayout" Target="../slideLayouts/slideLayout101.xml"/><Relationship Id="rId77" Type="http://schemas.openxmlformats.org/officeDocument/2006/relationships/slideLayout" Target="../slideLayouts/slideLayout102.xml"/><Relationship Id="rId78" Type="http://schemas.openxmlformats.org/officeDocument/2006/relationships/slideLayout" Target="../slideLayouts/slideLayout103.xml"/><Relationship Id="rId79" Type="http://schemas.openxmlformats.org/officeDocument/2006/relationships/slideLayout" Target="../slideLayouts/slideLayout104.xml"/><Relationship Id="rId90" Type="http://schemas.openxmlformats.org/officeDocument/2006/relationships/slideLayout" Target="../slideLayouts/slideLayout115.xml"/><Relationship Id="rId91" Type="http://schemas.openxmlformats.org/officeDocument/2006/relationships/slideLayout" Target="../slideLayouts/slideLayout116.xml"/><Relationship Id="rId92" Type="http://schemas.openxmlformats.org/officeDocument/2006/relationships/slideLayout" Target="../slideLayouts/slideLayout117.xml"/><Relationship Id="rId93" Type="http://schemas.openxmlformats.org/officeDocument/2006/relationships/slideLayout" Target="../slideLayouts/slideLayout118.xml"/><Relationship Id="rId94" Type="http://schemas.openxmlformats.org/officeDocument/2006/relationships/slideLayout" Target="../slideLayouts/slideLayout119.xml"/><Relationship Id="rId95" Type="http://schemas.openxmlformats.org/officeDocument/2006/relationships/slideLayout" Target="../slideLayouts/slideLayout120.xml"/><Relationship Id="rId96" Type="http://schemas.openxmlformats.org/officeDocument/2006/relationships/slideLayout" Target="../slideLayouts/slideLayout121.xml"/><Relationship Id="rId97" Type="http://schemas.openxmlformats.org/officeDocument/2006/relationships/slideLayout" Target="../slideLayouts/slideLayout122.xml"/><Relationship Id="rId98" Type="http://schemas.openxmlformats.org/officeDocument/2006/relationships/slideLayout" Target="../slideLayouts/slideLayout123.xml"/><Relationship Id="rId99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65.xml"/><Relationship Id="rId41" Type="http://schemas.openxmlformats.org/officeDocument/2006/relationships/slideLayout" Target="../slideLayouts/slideLayout66.xml"/><Relationship Id="rId42" Type="http://schemas.openxmlformats.org/officeDocument/2006/relationships/slideLayout" Target="../slideLayouts/slideLayout67.xml"/><Relationship Id="rId43" Type="http://schemas.openxmlformats.org/officeDocument/2006/relationships/slideLayout" Target="../slideLayouts/slideLayout68.xml"/><Relationship Id="rId44" Type="http://schemas.openxmlformats.org/officeDocument/2006/relationships/slideLayout" Target="../slideLayouts/slideLayout69.xml"/><Relationship Id="rId45" Type="http://schemas.openxmlformats.org/officeDocument/2006/relationships/slideLayout" Target="../slideLayouts/slideLayout70.xml"/><Relationship Id="rId46" Type="http://schemas.openxmlformats.org/officeDocument/2006/relationships/slideLayout" Target="../slideLayouts/slideLayout71.xml"/><Relationship Id="rId47" Type="http://schemas.openxmlformats.org/officeDocument/2006/relationships/slideLayout" Target="../slideLayouts/slideLayout72.xml"/><Relationship Id="rId48" Type="http://schemas.openxmlformats.org/officeDocument/2006/relationships/slideLayout" Target="../slideLayouts/slideLayout73.xml"/><Relationship Id="rId49" Type="http://schemas.openxmlformats.org/officeDocument/2006/relationships/slideLayout" Target="../slideLayouts/slideLayout74.xml"/><Relationship Id="rId60" Type="http://schemas.openxmlformats.org/officeDocument/2006/relationships/slideLayout" Target="../slideLayouts/slideLayout85.xml"/><Relationship Id="rId61" Type="http://schemas.openxmlformats.org/officeDocument/2006/relationships/slideLayout" Target="../slideLayouts/slideLayout86.xml"/><Relationship Id="rId62" Type="http://schemas.openxmlformats.org/officeDocument/2006/relationships/slideLayout" Target="../slideLayouts/slideLayout87.xml"/><Relationship Id="rId63" Type="http://schemas.openxmlformats.org/officeDocument/2006/relationships/slideLayout" Target="../slideLayouts/slideLayout88.xml"/><Relationship Id="rId64" Type="http://schemas.openxmlformats.org/officeDocument/2006/relationships/slideLayout" Target="../slideLayouts/slideLayout89.xml"/><Relationship Id="rId65" Type="http://schemas.openxmlformats.org/officeDocument/2006/relationships/slideLayout" Target="../slideLayouts/slideLayout90.xml"/><Relationship Id="rId66" Type="http://schemas.openxmlformats.org/officeDocument/2006/relationships/slideLayout" Target="../slideLayouts/slideLayout91.xml"/><Relationship Id="rId67" Type="http://schemas.openxmlformats.org/officeDocument/2006/relationships/slideLayout" Target="../slideLayouts/slideLayout92.xml"/><Relationship Id="rId68" Type="http://schemas.openxmlformats.org/officeDocument/2006/relationships/slideLayout" Target="../slideLayouts/slideLayout93.xml"/><Relationship Id="rId69" Type="http://schemas.openxmlformats.org/officeDocument/2006/relationships/slideLayout" Target="../slideLayouts/slideLayout94.xml"/><Relationship Id="rId100" Type="http://schemas.openxmlformats.org/officeDocument/2006/relationships/slideLayout" Target="../slideLayouts/slideLayout125.xml"/><Relationship Id="rId80" Type="http://schemas.openxmlformats.org/officeDocument/2006/relationships/slideLayout" Target="../slideLayouts/slideLayout105.xml"/><Relationship Id="rId81" Type="http://schemas.openxmlformats.org/officeDocument/2006/relationships/slideLayout" Target="../slideLayouts/slideLayout106.xml"/><Relationship Id="rId82" Type="http://schemas.openxmlformats.org/officeDocument/2006/relationships/slideLayout" Target="../slideLayouts/slideLayout107.xml"/><Relationship Id="rId83" Type="http://schemas.openxmlformats.org/officeDocument/2006/relationships/slideLayout" Target="../slideLayouts/slideLayout108.xml"/><Relationship Id="rId84" Type="http://schemas.openxmlformats.org/officeDocument/2006/relationships/slideLayout" Target="../slideLayouts/slideLayout109.xml"/><Relationship Id="rId85" Type="http://schemas.openxmlformats.org/officeDocument/2006/relationships/slideLayout" Target="../slideLayouts/slideLayout110.xml"/><Relationship Id="rId86" Type="http://schemas.openxmlformats.org/officeDocument/2006/relationships/slideLayout" Target="../slideLayouts/slideLayout111.xml"/><Relationship Id="rId87" Type="http://schemas.openxmlformats.org/officeDocument/2006/relationships/slideLayout" Target="../slideLayouts/slideLayout112.xml"/><Relationship Id="rId88" Type="http://schemas.openxmlformats.org/officeDocument/2006/relationships/slideLayout" Target="../slideLayouts/slideLayout113.xml"/><Relationship Id="rId89" Type="http://schemas.openxmlformats.org/officeDocument/2006/relationships/slideLayout" Target="../slideLayouts/slideLayout11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46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54.xml"/><Relationship Id="rId9" Type="http://schemas.openxmlformats.org/officeDocument/2006/relationships/theme" Target="../theme/theme5.xml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6.xml"/><Relationship Id="rId13" Type="http://schemas.openxmlformats.org/officeDocument/2006/relationships/image" Target="../media/image7.jpg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588CE-A040-124B-8551-06E51B0F31A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0683F-CDBD-B240-9343-1A9DA6FFE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4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/>
            <a:fld id="{2CEB9B1B-1F97-FE49-9C9D-B51C0FC5FE59}" type="slidenum">
              <a:rPr lang="en-US">
                <a:solidFill>
                  <a:srgbClr val="000000"/>
                </a:solidFill>
              </a:rPr>
              <a:pPr defTabSz="9144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IPFCC Pinwheel Solo.psd"/>
          <p:cNvPicPr>
            <a:picLocks noChangeAspect="1"/>
          </p:cNvPicPr>
          <p:nvPr/>
        </p:nvPicPr>
        <p:blipFill>
          <a:blip r:embed="rId16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0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29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018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  <p:sldLayoutId id="2147483720" r:id="rId33"/>
    <p:sldLayoutId id="2147483721" r:id="rId34"/>
    <p:sldLayoutId id="2147483722" r:id="rId35"/>
    <p:sldLayoutId id="2147483723" r:id="rId36"/>
    <p:sldLayoutId id="2147483724" r:id="rId37"/>
    <p:sldLayoutId id="2147483725" r:id="rId38"/>
    <p:sldLayoutId id="2147483726" r:id="rId39"/>
    <p:sldLayoutId id="2147483727" r:id="rId40"/>
    <p:sldLayoutId id="2147483728" r:id="rId41"/>
    <p:sldLayoutId id="2147483729" r:id="rId42"/>
    <p:sldLayoutId id="2147483730" r:id="rId43"/>
    <p:sldLayoutId id="2147483731" r:id="rId44"/>
    <p:sldLayoutId id="2147483732" r:id="rId45"/>
    <p:sldLayoutId id="2147483733" r:id="rId46"/>
    <p:sldLayoutId id="2147483734" r:id="rId47"/>
    <p:sldLayoutId id="2147483735" r:id="rId48"/>
    <p:sldLayoutId id="2147483736" r:id="rId49"/>
    <p:sldLayoutId id="2147483737" r:id="rId50"/>
    <p:sldLayoutId id="2147483738" r:id="rId51"/>
    <p:sldLayoutId id="2147483739" r:id="rId52"/>
    <p:sldLayoutId id="2147483740" r:id="rId53"/>
    <p:sldLayoutId id="2147483741" r:id="rId54"/>
    <p:sldLayoutId id="2147483742" r:id="rId55"/>
    <p:sldLayoutId id="2147483743" r:id="rId56"/>
    <p:sldLayoutId id="2147483744" r:id="rId57"/>
    <p:sldLayoutId id="2147483745" r:id="rId58"/>
    <p:sldLayoutId id="2147483746" r:id="rId59"/>
    <p:sldLayoutId id="2147483747" r:id="rId60"/>
    <p:sldLayoutId id="2147483748" r:id="rId61"/>
    <p:sldLayoutId id="2147483749" r:id="rId62"/>
    <p:sldLayoutId id="2147483750" r:id="rId63"/>
    <p:sldLayoutId id="2147483751" r:id="rId64"/>
    <p:sldLayoutId id="2147483752" r:id="rId65"/>
    <p:sldLayoutId id="2147483753" r:id="rId66"/>
    <p:sldLayoutId id="2147483754" r:id="rId67"/>
    <p:sldLayoutId id="2147483755" r:id="rId68"/>
    <p:sldLayoutId id="2147483756" r:id="rId69"/>
    <p:sldLayoutId id="2147483757" r:id="rId70"/>
    <p:sldLayoutId id="2147483758" r:id="rId71"/>
    <p:sldLayoutId id="2147483759" r:id="rId72"/>
    <p:sldLayoutId id="2147483760" r:id="rId73"/>
    <p:sldLayoutId id="2147483761" r:id="rId74"/>
    <p:sldLayoutId id="2147483762" r:id="rId75"/>
    <p:sldLayoutId id="2147483763" r:id="rId76"/>
    <p:sldLayoutId id="2147483764" r:id="rId77"/>
    <p:sldLayoutId id="2147483765" r:id="rId78"/>
    <p:sldLayoutId id="2147483766" r:id="rId79"/>
    <p:sldLayoutId id="2147483767" r:id="rId80"/>
    <p:sldLayoutId id="2147483768" r:id="rId81"/>
    <p:sldLayoutId id="2147483769" r:id="rId82"/>
    <p:sldLayoutId id="2147483770" r:id="rId83"/>
    <p:sldLayoutId id="2147483771" r:id="rId84"/>
    <p:sldLayoutId id="2147483772" r:id="rId85"/>
    <p:sldLayoutId id="2147483773" r:id="rId86"/>
    <p:sldLayoutId id="2147483774" r:id="rId87"/>
    <p:sldLayoutId id="2147483775" r:id="rId88"/>
    <p:sldLayoutId id="2147483776" r:id="rId89"/>
    <p:sldLayoutId id="2147483777" r:id="rId90"/>
    <p:sldLayoutId id="2147483778" r:id="rId91"/>
    <p:sldLayoutId id="2147483779" r:id="rId92"/>
    <p:sldLayoutId id="2147483780" r:id="rId93"/>
    <p:sldLayoutId id="2147483781" r:id="rId94"/>
    <p:sldLayoutId id="2147483782" r:id="rId95"/>
    <p:sldLayoutId id="2147483783" r:id="rId96"/>
    <p:sldLayoutId id="2147483784" r:id="rId97"/>
    <p:sldLayoutId id="2147483785" r:id="rId98"/>
    <p:sldLayoutId id="2147483786" r:id="rId99"/>
    <p:sldLayoutId id="2147483787" r:id="rId100"/>
    <p:sldLayoutId id="2147483788" r:id="rId101"/>
    <p:sldLayoutId id="2147483789" r:id="rId102"/>
    <p:sldLayoutId id="2147483790" r:id="rId103"/>
    <p:sldLayoutId id="2147483791" r:id="rId104"/>
    <p:sldLayoutId id="2147483792" r:id="rId105"/>
    <p:sldLayoutId id="2147483793" r:id="rId106"/>
    <p:sldLayoutId id="2147483794" r:id="rId107"/>
    <p:sldLayoutId id="2147483795" r:id="rId108"/>
  </p:sldLayoutIdLst>
  <p:txStyles>
    <p:titleStyle>
      <a:lvl1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kern="1200">
          <a:solidFill>
            <a:srgbClr val="40008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0080"/>
          </a:solidFill>
          <a:latin typeface="Arial" pitchFamily="80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0080"/>
          </a:solidFill>
          <a:latin typeface="Arial" pitchFamily="80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0080"/>
          </a:solidFill>
          <a:latin typeface="Arial" pitchFamily="80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0080"/>
          </a:solidFill>
          <a:latin typeface="Arial" pitchFamily="80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 charset="0"/>
        <a:buChar char="▼"/>
        <a:defRPr lang="en-US" sz="2400" kern="1200" dirty="0">
          <a:solidFill>
            <a:srgbClr val="00009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◼"/>
        <a:defRPr sz="2400" kern="1200">
          <a:solidFill>
            <a:srgbClr val="000090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u"/>
        <a:defRPr sz="2400" kern="1200">
          <a:solidFill>
            <a:srgbClr val="000090"/>
          </a:solidFill>
          <a:latin typeface="+mn-lt"/>
          <a:ea typeface="ＭＳ Ｐゴシック" charset="0"/>
          <a:cs typeface="Geneva" pitchFamily="80" charset="-128"/>
        </a:defRPr>
      </a:lvl3pPr>
      <a:lvl4pPr marL="1600200" indent="-228600" algn="l" defTabSz="457200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Lucida Grande" charset="0"/>
        <a:buChar char="●"/>
        <a:defRPr sz="2400" kern="1200">
          <a:solidFill>
            <a:srgbClr val="000090"/>
          </a:solidFill>
          <a:latin typeface="+mn-lt"/>
          <a:ea typeface="Geneva" pitchFamily="80" charset="-128"/>
          <a:cs typeface="Geneva" charset="0"/>
        </a:defRPr>
      </a:lvl4pPr>
      <a:lvl5pPr marL="2057400" indent="-228600" algn="l" defTabSz="457200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"/>
        <a:defRPr sz="2400" kern="1200">
          <a:solidFill>
            <a:srgbClr val="000090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C6B93-5B13-DD40-BAA5-F8781B54F719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34EE8-701C-544F-B0C5-E7252699D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457200" y="1279525"/>
            <a:ext cx="82296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5" name="Picture 4" descr="IPFCC Pinwheel Solo.psd"/>
          <p:cNvPicPr>
            <a:picLocks noChangeAspect="1"/>
          </p:cNvPicPr>
          <p:nvPr/>
        </p:nvPicPr>
        <p:blipFill>
          <a:blip r:embed="rId10" cstate="email">
            <a:lum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0" y="6078538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990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</p:sldLayoutIdLst>
  <p:hf sldNum="0" hdr="0" ftr="0" dt="0"/>
  <p:txStyles>
    <p:titleStyle>
      <a:lvl1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kern="1200">
          <a:solidFill>
            <a:srgbClr val="40008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0080"/>
          </a:solidFill>
          <a:latin typeface="Arial" pitchFamily="80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0080"/>
          </a:solidFill>
          <a:latin typeface="Arial" pitchFamily="80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0080"/>
          </a:solidFill>
          <a:latin typeface="Arial" pitchFamily="80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0080"/>
          </a:solidFill>
          <a:latin typeface="Arial" pitchFamily="80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u"/>
        <a:defRPr lang="en-US" sz="2400" kern="1200" dirty="0">
          <a:solidFill>
            <a:srgbClr val="000090"/>
          </a:solidFill>
          <a:latin typeface="+mn-lt"/>
          <a:ea typeface="ＭＳ Ｐゴシック" charset="-128"/>
          <a:cs typeface="ＭＳ Ｐゴシック" charset="-128"/>
        </a:defRPr>
      </a:lvl1pPr>
      <a:lvl2pPr marL="800100" indent="-342900" algn="l" defTabSz="457200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Courier New" charset="0"/>
        <a:buChar char="o"/>
        <a:defRPr sz="2400" kern="1200">
          <a:solidFill>
            <a:srgbClr val="000090"/>
          </a:solidFill>
          <a:latin typeface="+mn-lt"/>
          <a:ea typeface="ＭＳ Ｐゴシック" charset="-128"/>
          <a:cs typeface="+mn-cs"/>
        </a:defRPr>
      </a:lvl2pPr>
      <a:lvl3pPr marL="1257300" indent="-342900" algn="l" defTabSz="457200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 charset="0"/>
        <a:buChar char="-"/>
        <a:defRPr sz="2400" kern="1200">
          <a:solidFill>
            <a:srgbClr val="000090"/>
          </a:solidFill>
          <a:latin typeface="+mn-lt"/>
          <a:ea typeface="ＭＳ Ｐゴシック" charset="-128"/>
          <a:cs typeface="Geneva" pitchFamily="80" charset="-128"/>
        </a:defRPr>
      </a:lvl3pPr>
      <a:lvl4pPr marL="1714500" indent="-342900" algn="l" defTabSz="457200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Arial" charset="0"/>
        <a:buChar char="•"/>
        <a:defRPr sz="2400" kern="1200">
          <a:solidFill>
            <a:srgbClr val="000090"/>
          </a:solidFill>
          <a:latin typeface="+mn-lt"/>
          <a:ea typeface="ＭＳ Ｐゴシック" charset="0"/>
          <a:cs typeface="Geneva" charset="0"/>
        </a:defRPr>
      </a:lvl4pPr>
      <a:lvl5pPr marL="2171700" indent="-342900" algn="l" defTabSz="457200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Arial" charset="0"/>
        <a:buChar char="•"/>
        <a:defRPr sz="2400" kern="1200">
          <a:solidFill>
            <a:srgbClr val="000090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EDE0930-6001-6543-BA73-914DAA75D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795"/>
          <a:stretch/>
        </p:blipFill>
        <p:spPr>
          <a:xfrm>
            <a:off x="0" y="1434391"/>
            <a:ext cx="9144000" cy="548651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ACDC5-7D88-4043-A5E3-34CEDBAF33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45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Relationship Id="rId2" Type="http://schemas.openxmlformats.org/officeDocument/2006/relationships/image" Target="../media/image16.jpeg"/><Relationship Id="rId3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Relationship Id="rId2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56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attlechildrens.org/health-safety/keeping-kids-healthy/development/supporting-mental-wellness-and-family-life-during-covid-19/" TargetMode="External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54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54.xml"/><Relationship Id="rId2" Type="http://schemas.openxmlformats.org/officeDocument/2006/relationships/hyperlink" Target="http://www.childrensmn.org/behavioral-support-hub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54.xml"/><Relationship Id="rId2" Type="http://schemas.openxmlformats.org/officeDocument/2006/relationships/hyperlink" Target="http://www.childrensmn.org/2020/03/18/five-tips-mental-health-schools-closed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hyperlink" Target="http://www.ipfcc.org/events/webinar-recordings.html" TargetMode="External"/><Relationship Id="rId3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8.jpg"/><Relationship Id="rId1" Type="http://schemas.openxmlformats.org/officeDocument/2006/relationships/slideLayout" Target="../slideLayouts/slideLayout139.xml"/><Relationship Id="rId2" Type="http://schemas.openxmlformats.org/officeDocument/2006/relationships/hyperlink" Target="https://www.ipfcc.org/events/conference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rveymonkey.com/r/Partial_Conf_Scholarships" TargetMode="External"/><Relationship Id="rId4" Type="http://schemas.openxmlformats.org/officeDocument/2006/relationships/image" Target="../media/image39.tiff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jpeg"/><Relationship Id="rId1" Type="http://schemas.openxmlformats.org/officeDocument/2006/relationships/slideLayout" Target="../slideLayouts/slideLayout139.xml"/><Relationship Id="rId2" Type="http://schemas.openxmlformats.org/officeDocument/2006/relationships/hyperlink" Target="https://www.surveymonkey.com/r/NYSHF_IPFCC_Conference_Scholarship_App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hyperlink" Target="https://www.surveymonkey.com/r/Pediatric_Mental_Health_Webinar_Aug20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E69C523-A1E5-6642-9494-C4F84ADC4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698"/>
            <a:ext cx="9144000" cy="472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4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1DD294-47D5-904C-B696-EA7F7A458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0047"/>
            <a:ext cx="8229600" cy="1026794"/>
          </a:xfrm>
        </p:spPr>
        <p:txBody>
          <a:bodyPr/>
          <a:lstStyle/>
          <a:p>
            <a:r>
              <a:rPr lang="en-US" dirty="0"/>
              <a:t>Impact of Closed Schools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F1CFAF-6D58-BB49-BDD7-696958E15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55" y="2200373"/>
            <a:ext cx="7761890" cy="452596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i="1" dirty="0"/>
              <a:t>The harms attributed to closed schools on the </a:t>
            </a:r>
            <a:r>
              <a:rPr lang="en-US" b="1" i="1" dirty="0"/>
              <a:t>social, emotional, and behavioral health</a:t>
            </a:r>
            <a:r>
              <a:rPr lang="en-US" i="1" dirty="0"/>
              <a:t>, economic well-being, and academic achievement of children, in both the short- and long-term are well-known and significant.  Further, the lack of in-person educational options disproportionately harms low-income and minority children and those living with disabilities.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/>
              <a:t>AAP, American Federation of Teachers, National 	Education Association, School Superintendents Association, June 2020</a:t>
            </a:r>
          </a:p>
        </p:txBody>
      </p:sp>
      <p:sp>
        <p:nvSpPr>
          <p:cNvPr id="4" name="Line 4">
            <a:extLst>
              <a:ext uri="{FF2B5EF4-FFF2-40B4-BE49-F238E27FC236}">
                <a16:creationId xmlns="" xmlns:a16="http://schemas.microsoft.com/office/drawing/2014/main" id="{78D1EB76-AFEB-8149-A040-6737AF59BB8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862965"/>
            <a:ext cx="78486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A80EB83-EA5B-014B-9D40-44C471EBE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353" y="401546"/>
            <a:ext cx="2251447" cy="126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75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Rectangle 2"/>
          <p:cNvSpPr>
            <a:spLocks noGrp="1" noChangeArrowheads="1"/>
          </p:cNvSpPr>
          <p:nvPr>
            <p:ph type="title"/>
          </p:nvPr>
        </p:nvSpPr>
        <p:spPr>
          <a:xfrm>
            <a:off x="1058424" y="1731743"/>
            <a:ext cx="7034542" cy="3754657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sz="2400" i="1" dirty="0"/>
              <a:t>For those experiencing mental or behavioral health challenges, this has been an especially difficult time. As if fear of contracting the virus weren’t enough, the need for social distancing . . . and complete disruption of one’s day-to-day activity only compounds the impact. Now, maybe more than ever, </a:t>
            </a:r>
            <a:r>
              <a:rPr lang="en-US" sz="2400" b="1" i="1" dirty="0"/>
              <a:t>these individuals need access to behavioral health services</a:t>
            </a:r>
            <a:r>
              <a:rPr lang="en-US" sz="2400" i="1" dirty="0"/>
              <a:t>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								 </a:t>
            </a:r>
            <a:br>
              <a:rPr lang="en-US" sz="2400" dirty="0"/>
            </a:br>
            <a:r>
              <a:rPr lang="en-US" sz="2400" dirty="0"/>
              <a:t>								   NEJM Catalyst, 2020</a:t>
            </a:r>
            <a:r>
              <a:rPr lang="en-US" sz="3200" dirty="0">
                <a:solidFill>
                  <a:srgbClr val="002060"/>
                </a:solidFill>
              </a:rPr>
              <a:t/>
            </a:r>
            <a:br>
              <a:rPr lang="en-US" sz="3200" dirty="0">
                <a:solidFill>
                  <a:srgbClr val="002060"/>
                </a:solidFill>
              </a:rPr>
            </a:br>
            <a:r>
              <a:rPr lang="en-US" sz="3200" dirty="0">
                <a:solidFill>
                  <a:srgbClr val="002060"/>
                </a:solidFill>
              </a:rPr>
              <a:t>	</a:t>
            </a:r>
            <a:r>
              <a:rPr lang="en-US" sz="2000" dirty="0">
                <a:solidFill>
                  <a:srgbClr val="002060"/>
                </a:solidFill>
              </a:rPr>
              <a:t>	</a:t>
            </a:r>
            <a:r>
              <a:rPr lang="en-US" sz="3200" dirty="0">
                <a:solidFill>
                  <a:srgbClr val="002060"/>
                </a:solidFill>
              </a:rPr>
              <a:t>		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97315" name="Line 4"/>
          <p:cNvSpPr>
            <a:spLocks noChangeShapeType="1"/>
          </p:cNvSpPr>
          <p:nvPr/>
        </p:nvSpPr>
        <p:spPr bwMode="auto">
          <a:xfrm>
            <a:off x="647700" y="1256730"/>
            <a:ext cx="78486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466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9454"/>
            <a:ext cx="8470900" cy="102711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What Children Are Being Impacted?</a:t>
            </a:r>
          </a:p>
        </p:txBody>
      </p:sp>
      <p:sp>
        <p:nvSpPr>
          <p:cNvPr id="374786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436567"/>
            <a:ext cx="8229600" cy="4525963"/>
          </a:xfrm>
        </p:spPr>
        <p:txBody>
          <a:bodyPr/>
          <a:lstStyle/>
          <a:p>
            <a:pPr marL="0" indent="0">
              <a:buSzPct val="120000"/>
              <a:buNone/>
            </a:pP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5000"/>
              </a:lnSpc>
              <a:buSzPct val="120000"/>
              <a:buFont typeface="Arial Unicode MS" panose="020B0604020202020204" pitchFamily="34" charset="-128"/>
              <a:buChar char="◆"/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Children with prior mental/behavioral health conditions (approximately 15 million, AAP)</a:t>
            </a:r>
          </a:p>
          <a:p>
            <a:pPr>
              <a:lnSpc>
                <a:spcPct val="95000"/>
              </a:lnSpc>
              <a:buSzPct val="120000"/>
              <a:buFont typeface="Arial Unicode MS" panose="020B0604020202020204" pitchFamily="34" charset="-128"/>
              <a:buChar char="◆"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5000"/>
              </a:lnSpc>
              <a:buSzPct val="120000"/>
              <a:buFont typeface="Arial Unicode MS" panose="020B0604020202020204" pitchFamily="34" charset="-128"/>
              <a:buChar char="◆"/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Children with chronic health conditions, disabilities, &amp; special health care needs</a:t>
            </a:r>
          </a:p>
          <a:p>
            <a:pPr marL="0" indent="0">
              <a:lnSpc>
                <a:spcPct val="95000"/>
              </a:lnSpc>
              <a:buSzPct val="120000"/>
              <a:buNone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5000"/>
              </a:lnSpc>
              <a:buSzPct val="120000"/>
              <a:buFont typeface="Arial Unicode MS" panose="020B0604020202020204" pitchFamily="34" charset="-128"/>
              <a:buChar char="◆"/>
            </a:pP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All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children, 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all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ages</a:t>
            </a:r>
          </a:p>
          <a:p>
            <a:pPr>
              <a:buFont typeface="Lucida Grande" charset="0"/>
              <a:buChar char="▼"/>
            </a:pPr>
            <a:endParaRPr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4787" name="Line 4"/>
          <p:cNvSpPr>
            <a:spLocks noChangeShapeType="1"/>
          </p:cNvSpPr>
          <p:nvPr/>
        </p:nvSpPr>
        <p:spPr bwMode="auto">
          <a:xfrm>
            <a:off x="539750" y="1436567"/>
            <a:ext cx="80645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906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="" xmlns:a16="http://schemas.microsoft.com/office/drawing/2014/main" id="{7AA9E92B-F9EF-4345-BC40-3650B3305EA3}"/>
              </a:ext>
            </a:extLst>
          </p:cNvPr>
          <p:cNvSpPr txBox="1">
            <a:spLocks/>
          </p:cNvSpPr>
          <p:nvPr/>
        </p:nvSpPr>
        <p:spPr>
          <a:xfrm>
            <a:off x="517359" y="108304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0063A6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63A6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Jamila </a:t>
            </a:r>
            <a:r>
              <a:rPr lang="en-US" dirty="0"/>
              <a:t>Weaver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63A6"/>
              </a:solidFill>
              <a:effectLst/>
              <a:uLnTx/>
              <a:uFillTx/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  <p:pic>
        <p:nvPicPr>
          <p:cNvPr id="19" name="Content Placeholder 5" descr="A person smiling for the camera&#10;&#10;Description automatically generated">
            <a:extLst>
              <a:ext uri="{FF2B5EF4-FFF2-40B4-BE49-F238E27FC236}">
                <a16:creationId xmlns="" xmlns:a16="http://schemas.microsoft.com/office/drawing/2014/main" id="{D1A64799-C4B9-6946-9ADF-332D7BE50B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94" y="1433867"/>
            <a:ext cx="2071002" cy="2622534"/>
          </a:xfrm>
          <a:prstGeom prst="rect">
            <a:avLst/>
          </a:prstGeom>
        </p:spPr>
      </p:pic>
      <p:pic>
        <p:nvPicPr>
          <p:cNvPr id="20" name="Content Placeholder 7" descr="A group of people posing for the camera&#10;&#10;Description automatically generated">
            <a:extLst>
              <a:ext uri="{FF2B5EF4-FFF2-40B4-BE49-F238E27FC236}">
                <a16:creationId xmlns="" xmlns:a16="http://schemas.microsoft.com/office/drawing/2014/main" id="{45E80EEA-B145-3844-850D-247F5B263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433867"/>
            <a:ext cx="5791200" cy="4343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02C3A2A-7AC8-354B-A0E2-579F6750DA94}"/>
              </a:ext>
            </a:extLst>
          </p:cNvPr>
          <p:cNvSpPr txBox="1"/>
          <p:nvPr/>
        </p:nvSpPr>
        <p:spPr>
          <a:xfrm>
            <a:off x="517359" y="4283650"/>
            <a:ext cx="3684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63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Parent Chair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63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Mental Health PFAC</a:t>
            </a:r>
          </a:p>
        </p:txBody>
      </p:sp>
    </p:spTree>
    <p:extLst>
      <p:ext uri="{BB962C8B-B14F-4D97-AF65-F5344CB8AC3E}">
        <p14:creationId xmlns:p14="http://schemas.microsoft.com/office/powerpoint/2010/main" val="1345516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F9BEA300-73C6-A648-A225-A2090FC9B716}"/>
              </a:ext>
            </a:extLst>
          </p:cNvPr>
          <p:cNvSpPr txBox="1">
            <a:spLocks/>
          </p:cNvSpPr>
          <p:nvPr/>
        </p:nvSpPr>
        <p:spPr>
          <a:xfrm>
            <a:off x="324538" y="0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963A3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Patient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D6AB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&amp; Family Engagement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002EF0E-2F23-6D48-8B4C-446D4947A866}"/>
              </a:ext>
            </a:extLst>
          </p:cNvPr>
          <p:cNvSpPr txBox="1"/>
          <p:nvPr/>
        </p:nvSpPr>
        <p:spPr>
          <a:xfrm>
            <a:off x="1429407" y="5782780"/>
            <a:ext cx="7714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63A3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Instances of PFAs on committees and projects per year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="" xmlns:a16="http://schemas.microsoft.com/office/drawing/2014/main" id="{24A2CE1A-B8E3-7449-9B1F-C00CB37EAFA5}"/>
              </a:ext>
            </a:extLst>
          </p:cNvPr>
          <p:cNvGraphicFramePr>
            <a:graphicFrameLocks/>
          </p:cNvGraphicFramePr>
          <p:nvPr/>
        </p:nvGraphicFramePr>
        <p:xfrm>
          <a:off x="139742" y="1171074"/>
          <a:ext cx="8827793" cy="4611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">
            <a:extLst>
              <a:ext uri="{FF2B5EF4-FFF2-40B4-BE49-F238E27FC236}">
                <a16:creationId xmlns="" xmlns:a16="http://schemas.microsoft.com/office/drawing/2014/main" id="{E1E9D7C9-D927-CC43-98DA-0910A3A469CC}"/>
              </a:ext>
            </a:extLst>
          </p:cNvPr>
          <p:cNvSpPr txBox="1"/>
          <p:nvPr/>
        </p:nvSpPr>
        <p:spPr>
          <a:xfrm>
            <a:off x="6753328" y="2748780"/>
            <a:ext cx="1128274" cy="65345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963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PFCC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963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Policy</a:t>
            </a:r>
          </a:p>
        </p:txBody>
      </p:sp>
    </p:spTree>
    <p:extLst>
      <p:ext uri="{BB962C8B-B14F-4D97-AF65-F5344CB8AC3E}">
        <p14:creationId xmlns:p14="http://schemas.microsoft.com/office/powerpoint/2010/main" val="1253688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Title 1">
            <a:extLst>
              <a:ext uri="{FF2B5EF4-FFF2-40B4-BE49-F238E27FC236}">
                <a16:creationId xmlns="" xmlns:a16="http://schemas.microsoft.com/office/drawing/2014/main" id="{4A2CA072-223A-044C-9A13-9729047A657F}"/>
              </a:ext>
            </a:extLst>
          </p:cNvPr>
          <p:cNvSpPr txBox="1">
            <a:spLocks/>
          </p:cNvSpPr>
          <p:nvPr/>
        </p:nvSpPr>
        <p:spPr>
          <a:xfrm>
            <a:off x="278380" y="265173"/>
            <a:ext cx="110383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2963A3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Patient Family</a:t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2963A3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</a:b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2963A3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Advisory Councils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2963A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85" name="Picture 32" descr="A screenshot of a crowd&#10;&#10;Description automatically generated">
            <a:extLst>
              <a:ext uri="{FF2B5EF4-FFF2-40B4-BE49-F238E27FC236}">
                <a16:creationId xmlns="" xmlns:a16="http://schemas.microsoft.com/office/drawing/2014/main" id="{31463321-28F5-634E-83E6-21E146DC5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80" y="1972650"/>
            <a:ext cx="3064042" cy="397128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8A9437C5-FE4E-6B42-88B6-D8FC264A7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422" y="802105"/>
            <a:ext cx="5945957" cy="539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57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="" xmlns:a16="http://schemas.microsoft.com/office/drawing/2014/main" id="{602DC854-9AB0-734A-B064-354449C20E1C}"/>
              </a:ext>
            </a:extLst>
          </p:cNvPr>
          <p:cNvSpPr txBox="1">
            <a:spLocks/>
          </p:cNvSpPr>
          <p:nvPr/>
        </p:nvSpPr>
        <p:spPr>
          <a:xfrm>
            <a:off x="192505" y="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0063A6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2963A3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PFAC Collaboration during COVID-19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="" xmlns:a16="http://schemas.microsoft.com/office/drawing/2014/main" id="{D7FEDA90-E657-1C47-A86C-A3069845A16F}"/>
              </a:ext>
            </a:extLst>
          </p:cNvPr>
          <p:cNvSpPr txBox="1">
            <a:spLocks/>
          </p:cNvSpPr>
          <p:nvPr/>
        </p:nvSpPr>
        <p:spPr>
          <a:xfrm>
            <a:off x="192505" y="1232312"/>
            <a:ext cx="45944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6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63A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63A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3A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3A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63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Website information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3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to expect when they come back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3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Guide about safely resuming activities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3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How to help their child wear a mask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3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63A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63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Information for staff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963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963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63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“My child can’t wear a mask because of his sensory issues.”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="" xmlns:a16="http://schemas.microsoft.com/office/drawing/2014/main" id="{3F4A412F-DDFE-EB48-89F5-1671169FF299}"/>
              </a:ext>
            </a:extLst>
          </p:cNvPr>
          <p:cNvSpPr txBox="1">
            <a:spLocks/>
          </p:cNvSpPr>
          <p:nvPr/>
        </p:nvSpPr>
        <p:spPr>
          <a:xfrm>
            <a:off x="4480076" y="1236490"/>
            <a:ext cx="45944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6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63A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63A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3A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3A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3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Telehealth  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3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Developmental &amp; Behavioral appointments went 100% virtual immediately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3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Information is shared on the website to help families with their telehealth visit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3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 also continue to strive to complete suicide screenings via telehealth.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63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Diagnosis specific information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963A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Slide Number Placeholder 3">
            <a:extLst>
              <a:ext uri="{FF2B5EF4-FFF2-40B4-BE49-F238E27FC236}">
                <a16:creationId xmlns="" xmlns:a16="http://schemas.microsoft.com/office/drawing/2014/main" id="{21D513E2-B68A-B641-84B1-E72C3BF9F4B8}"/>
              </a:ext>
            </a:extLst>
          </p:cNvPr>
          <p:cNvSpPr txBox="1">
            <a:spLocks/>
          </p:cNvSpPr>
          <p:nvPr/>
        </p:nvSpPr>
        <p:spPr>
          <a:xfrm>
            <a:off x="11698941" y="5771958"/>
            <a:ext cx="493059" cy="371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rgbClr val="0063A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ACDC5-7D88-4043-A5E3-34CEDBAF337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63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63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F3CE404-5673-7246-9108-CC59FF112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603" y="4629508"/>
            <a:ext cx="4180952" cy="15142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DA2A64E-2B9C-334D-8E1E-E5C5874AE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5" y="4629508"/>
            <a:ext cx="5010382" cy="142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9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4F09BAC-3CAF-944F-BCDC-592FBFB13C7D}"/>
              </a:ext>
            </a:extLst>
          </p:cNvPr>
          <p:cNvSpPr txBox="1"/>
          <p:nvPr/>
        </p:nvSpPr>
        <p:spPr>
          <a:xfrm>
            <a:off x="448893" y="5215320"/>
            <a:ext cx="869510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000090"/>
                </a:solidFill>
                <a:ea typeface="ＭＳ Ｐゴシック" charset="-128"/>
              </a:rPr>
              <a:t>Family Advisory Board, created 10 years ago, includes parents and youth as members. </a:t>
            </a:r>
          </a:p>
          <a:p>
            <a:endParaRPr lang="en-US" sz="2300" dirty="0"/>
          </a:p>
          <a:p>
            <a:endParaRPr lang="en-US" dirty="0"/>
          </a:p>
        </p:txBody>
      </p:sp>
      <p:sp>
        <p:nvSpPr>
          <p:cNvPr id="20" name="Line 4">
            <a:extLst>
              <a:ext uri="{FF2B5EF4-FFF2-40B4-BE49-F238E27FC236}">
                <a16:creationId xmlns="" xmlns:a16="http://schemas.microsoft.com/office/drawing/2014/main" id="{E7C115A9-B90A-A341-ABCA-B216302B3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860" y="5061357"/>
            <a:ext cx="8570278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 descr="A screenshot of a group of people posing for the camera&#10;&#10;Description automatically generated">
            <a:extLst>
              <a:ext uri="{FF2B5EF4-FFF2-40B4-BE49-F238E27FC236}">
                <a16:creationId xmlns="" xmlns:a16="http://schemas.microsoft.com/office/drawing/2014/main" id="{2DA981BA-C6EB-2E44-A359-C03C13877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82" y="674922"/>
            <a:ext cx="8712835" cy="4232473"/>
          </a:xfrm>
          <a:prstGeom prst="rect">
            <a:avLst/>
          </a:prstGeom>
        </p:spPr>
      </p:pic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="" xmlns:a16="http://schemas.microsoft.com/office/drawing/2014/main" id="{1FF3C8F5-A4CE-6449-9DDD-4E9F37459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808" y="426362"/>
            <a:ext cx="2702052" cy="86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68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9" name="Line 4"/>
          <p:cNvSpPr>
            <a:spLocks noChangeShapeType="1"/>
          </p:cNvSpPr>
          <p:nvPr/>
        </p:nvSpPr>
        <p:spPr bwMode="auto">
          <a:xfrm>
            <a:off x="647700" y="2830372"/>
            <a:ext cx="78486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1490951-8FC9-3A45-B0B3-684371EBFAED}"/>
              </a:ext>
            </a:extLst>
          </p:cNvPr>
          <p:cNvSpPr txBox="1"/>
          <p:nvPr/>
        </p:nvSpPr>
        <p:spPr>
          <a:xfrm>
            <a:off x="536449" y="3081618"/>
            <a:ext cx="8322650" cy="417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5000"/>
              </a:lnSpc>
              <a:spcAft>
                <a:spcPts val="1400"/>
              </a:spcAft>
              <a:buClr>
                <a:schemeClr val="accent2"/>
              </a:buClr>
              <a:buFont typeface=".Lucida Grande UI Regular"/>
              <a:buChar char="◆"/>
            </a:pPr>
            <a:r>
              <a:rPr lang="en-US" sz="2200" dirty="0">
                <a:solidFill>
                  <a:srgbClr val="000090"/>
                </a:solidFill>
                <a:latin typeface="+mn-lt"/>
                <a:ea typeface="ＭＳ Ｐゴシック" charset="-128"/>
              </a:rPr>
              <a:t>Pediatric Behavioral Health and Wellness Outpatient Services is convening a series of Community Conversations related to COVID-19.</a:t>
            </a:r>
          </a:p>
          <a:p>
            <a:pPr marL="342900" indent="-342900">
              <a:lnSpc>
                <a:spcPct val="95000"/>
              </a:lnSpc>
              <a:spcAft>
                <a:spcPts val="1200"/>
              </a:spcAft>
              <a:buClr>
                <a:schemeClr val="accent2"/>
              </a:buClr>
              <a:buFont typeface=".Lucida Grande UI Regular"/>
              <a:buChar char="◆"/>
            </a:pPr>
            <a:r>
              <a:rPr lang="en-US" sz="2200" dirty="0">
                <a:solidFill>
                  <a:srgbClr val="000090"/>
                </a:solidFill>
                <a:latin typeface="+mn-lt"/>
                <a:ea typeface="ＭＳ Ｐゴシック" charset="-128"/>
              </a:rPr>
              <a:t>A new Family Advisory Group created to assist in planning additional COVID-19 Community Conversations through a local grant. Intentionally recruited for the diversity of families.</a:t>
            </a:r>
          </a:p>
          <a:p>
            <a:pPr marL="342900" indent="-342900">
              <a:lnSpc>
                <a:spcPct val="95000"/>
              </a:lnSpc>
              <a:spcAft>
                <a:spcPts val="1200"/>
              </a:spcAft>
              <a:buClr>
                <a:schemeClr val="accent2"/>
              </a:buClr>
              <a:buFont typeface=".Lucida Grande UI Regular"/>
              <a:buChar char="◆"/>
            </a:pPr>
            <a:r>
              <a:rPr lang="en-US" sz="2200" dirty="0">
                <a:solidFill>
                  <a:srgbClr val="000090"/>
                </a:solidFill>
                <a:ea typeface="ＭＳ Ｐゴシック" charset="-128"/>
              </a:rPr>
              <a:t>Both the Family Advisory Board and the Family Advisory Group are involved in the planning of the COVID-19 Community Conversations.</a:t>
            </a:r>
            <a:endParaRPr lang="en-US" sz="2200" dirty="0">
              <a:solidFill>
                <a:srgbClr val="000090"/>
              </a:solidFill>
              <a:latin typeface="+mn-lt"/>
              <a:ea typeface="ＭＳ Ｐゴシック" charset="-128"/>
            </a:endParaRPr>
          </a:p>
          <a:p>
            <a:endParaRPr lang="en-US" sz="2300" i="1" dirty="0">
              <a:solidFill>
                <a:srgbClr val="000090"/>
              </a:solidFill>
              <a:latin typeface="+mn-lt"/>
              <a:ea typeface="ＭＳ Ｐゴシック" charset="-128"/>
            </a:endParaRPr>
          </a:p>
          <a:p>
            <a:endParaRPr lang="en-US" sz="2400" dirty="0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61B949A8-E628-4E46-8099-7E23DB3B4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552" y="309970"/>
            <a:ext cx="5583150" cy="226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ine 4">
            <a:extLst>
              <a:ext uri="{FF2B5EF4-FFF2-40B4-BE49-F238E27FC236}">
                <a16:creationId xmlns="" xmlns:a16="http://schemas.microsoft.com/office/drawing/2014/main" id="{E7C115A9-B90A-A341-ABCA-B216302B37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3972" y="1715752"/>
            <a:ext cx="8383778" cy="2087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40E704F-5CE5-B343-AE6A-DFE442B4376D}"/>
              </a:ext>
            </a:extLst>
          </p:cNvPr>
          <p:cNvSpPr/>
          <p:nvPr/>
        </p:nvSpPr>
        <p:spPr>
          <a:xfrm>
            <a:off x="283972" y="1888103"/>
            <a:ext cx="8717280" cy="4998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5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Arial Unicode MS" panose="020B0604020202020204" pitchFamily="34" charset="-128"/>
              <a:buChar char="◆"/>
            </a:pPr>
            <a:r>
              <a:rPr lang="en-US" sz="2200" dirty="0">
                <a:solidFill>
                  <a:srgbClr val="000090"/>
                </a:solidFill>
                <a:ea typeface="ＭＳ Ｐゴシック" charset="-128"/>
              </a:rPr>
              <a:t>Has grown significantly in the last three years — 16 members</a:t>
            </a:r>
          </a:p>
          <a:p>
            <a:pPr marL="342900" indent="-342900">
              <a:lnSpc>
                <a:spcPct val="95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Arial Unicode MS" panose="020B0604020202020204" pitchFamily="34" charset="-128"/>
              <a:buChar char="◆"/>
            </a:pPr>
            <a:r>
              <a:rPr lang="en-US" sz="2200" dirty="0">
                <a:solidFill>
                  <a:srgbClr val="000090"/>
                </a:solidFill>
                <a:ea typeface="ＭＳ Ｐゴシック" charset="-128"/>
              </a:rPr>
              <a:t>Supports all psychiatric services: Inpatient, Ambulatory Programs, and Psych Emergency Department</a:t>
            </a:r>
          </a:p>
          <a:p>
            <a:pPr marL="342900" indent="-342900">
              <a:lnSpc>
                <a:spcPct val="95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Arial Unicode MS" panose="020B0604020202020204" pitchFamily="34" charset="-128"/>
              <a:buChar char="◆"/>
            </a:pPr>
            <a:r>
              <a:rPr lang="en-US" sz="2200" dirty="0">
                <a:solidFill>
                  <a:srgbClr val="000090"/>
                </a:solidFill>
                <a:ea typeface="ＭＳ Ｐゴシック" charset="-128"/>
              </a:rPr>
              <a:t>Has met virtually on a monthly basis since March</a:t>
            </a:r>
          </a:p>
          <a:p>
            <a:pPr marL="342900" indent="-342900">
              <a:lnSpc>
                <a:spcPct val="95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Arial Unicode MS" panose="020B0604020202020204" pitchFamily="34" charset="-128"/>
              <a:buChar char="◆"/>
            </a:pPr>
            <a:r>
              <a:rPr lang="en-US" sz="2200" dirty="0">
                <a:solidFill>
                  <a:srgbClr val="000090"/>
                </a:solidFill>
                <a:ea typeface="ＭＳ Ｐゴシック" charset="-128"/>
              </a:rPr>
              <a:t>Open Forum supports “real time” parent input in each meeting </a:t>
            </a:r>
          </a:p>
          <a:p>
            <a:pPr marL="342900" indent="-342900">
              <a:lnSpc>
                <a:spcPct val="95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Arial Unicode MS" panose="020B0604020202020204" pitchFamily="34" charset="-128"/>
              <a:buChar char="◆"/>
            </a:pPr>
            <a:r>
              <a:rPr lang="en-US" sz="2200" dirty="0">
                <a:solidFill>
                  <a:srgbClr val="000090"/>
                </a:solidFill>
                <a:ea typeface="ＭＳ Ｐゴシック" charset="-128"/>
              </a:rPr>
              <a:t>Currently parents are embedded in key committees:</a:t>
            </a:r>
          </a:p>
          <a:p>
            <a:pPr marL="800100" lvl="1" indent="-342900">
              <a:lnSpc>
                <a:spcPct val="95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Arial Unicode MS" panose="020B0604020202020204" pitchFamily="34" charset="-128"/>
              <a:buChar char="◆"/>
            </a:pPr>
            <a:r>
              <a:rPr lang="en-US" sz="2200" dirty="0">
                <a:solidFill>
                  <a:srgbClr val="000090"/>
                </a:solidFill>
                <a:ea typeface="ＭＳ Ｐゴシック" charset="-128"/>
              </a:rPr>
              <a:t>Psychiatry Leadership Committee</a:t>
            </a:r>
          </a:p>
          <a:p>
            <a:pPr marL="800100" lvl="1" indent="-342900">
              <a:lnSpc>
                <a:spcPct val="95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Arial Unicode MS" panose="020B0604020202020204" pitchFamily="34" charset="-128"/>
              <a:buChar char="◆"/>
            </a:pPr>
            <a:r>
              <a:rPr lang="en-US" sz="2200" dirty="0">
                <a:solidFill>
                  <a:srgbClr val="000090"/>
                </a:solidFill>
                <a:ea typeface="ＭＳ Ｐゴシック" charset="-128"/>
              </a:rPr>
              <a:t>Equity Taskforce</a:t>
            </a:r>
          </a:p>
          <a:p>
            <a:pPr marL="800100" lvl="1" indent="-342900">
              <a:lnSpc>
                <a:spcPct val="95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Arial Unicode MS" panose="020B0604020202020204" pitchFamily="34" charset="-128"/>
              <a:buChar char="◆"/>
            </a:pPr>
            <a:r>
              <a:rPr lang="en-US" sz="2200" dirty="0">
                <a:solidFill>
                  <a:srgbClr val="000090"/>
                </a:solidFill>
                <a:ea typeface="ＭＳ Ｐゴシック" charset="-128"/>
              </a:rPr>
              <a:t>Specific Improvement Work Committees</a:t>
            </a:r>
          </a:p>
          <a:p>
            <a:pPr marL="342900" lvl="0" indent="-342900">
              <a:lnSpc>
                <a:spcPct val="95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Arial Unicode MS" panose="020B0604020202020204" pitchFamily="34" charset="-128"/>
              <a:buChar char="◆"/>
            </a:pPr>
            <a:r>
              <a:rPr lang="en-US" sz="2200" dirty="0">
                <a:solidFill>
                  <a:srgbClr val="000090"/>
                </a:solidFill>
                <a:ea typeface="ＭＳ Ｐゴシック" charset="-128"/>
              </a:rPr>
              <a:t>Parents provide Mental Health First Aid training to school districts</a:t>
            </a:r>
          </a:p>
          <a:p>
            <a:pPr marL="342900" lvl="0" indent="-342900">
              <a:lnSpc>
                <a:spcPct val="95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Arial Unicode MS" panose="020B0604020202020204" pitchFamily="34" charset="-128"/>
              <a:buChar char="◆"/>
            </a:pPr>
            <a:r>
              <a:rPr lang="en-US" sz="2200" dirty="0">
                <a:solidFill>
                  <a:srgbClr val="000090"/>
                </a:solidFill>
                <a:ea typeface="ＭＳ Ｐゴシック" charset="-128"/>
              </a:rPr>
              <a:t>Planning to expand parent collaboration about COVID-19 issues with school districts</a:t>
            </a:r>
          </a:p>
          <a:p>
            <a:endParaRPr lang="en-US" dirty="0"/>
          </a:p>
        </p:txBody>
      </p:sp>
      <p:pic>
        <p:nvPicPr>
          <p:cNvPr id="6" name="Picture 5" descr="A picture containing knife, table&#10;&#10;Description automatically generated">
            <a:extLst>
              <a:ext uri="{FF2B5EF4-FFF2-40B4-BE49-F238E27FC236}">
                <a16:creationId xmlns="" xmlns:a16="http://schemas.microsoft.com/office/drawing/2014/main" id="{2BE41ED5-99AB-6F42-B68B-DCFC1B215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2" y="376137"/>
            <a:ext cx="4203700" cy="1282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836DA49-0FC5-994B-88D1-B8C7D41AD2F8}"/>
              </a:ext>
            </a:extLst>
          </p:cNvPr>
          <p:cNvSpPr txBox="1"/>
          <p:nvPr/>
        </p:nvSpPr>
        <p:spPr>
          <a:xfrm>
            <a:off x="4712208" y="423090"/>
            <a:ext cx="44317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400080"/>
                </a:solidFill>
                <a:latin typeface="Arial"/>
                <a:ea typeface="ＭＳ Ｐゴシック" charset="-128"/>
                <a:cs typeface="Arial"/>
              </a:rPr>
              <a:t>Psychiatry </a:t>
            </a:r>
          </a:p>
          <a:p>
            <a:r>
              <a:rPr lang="en-US" sz="3000" dirty="0">
                <a:solidFill>
                  <a:srgbClr val="400080"/>
                </a:solidFill>
                <a:latin typeface="Arial"/>
                <a:ea typeface="ＭＳ Ｐゴシック" charset="-128"/>
                <a:cs typeface="Arial"/>
              </a:rPr>
              <a:t>Family Advisory Board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40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1940" y="2053094"/>
            <a:ext cx="8229600" cy="4219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5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charset="-128"/>
              </a:rPr>
              <a:t>To download handouts </a:t>
            </a:r>
            <a:r>
              <a:rPr lang="mr-IN" sz="2400" dirty="0">
                <a:solidFill>
                  <a:srgbClr val="000090"/>
                </a:solidFill>
                <a:ea typeface="ＭＳ Ｐゴシック" charset="-128"/>
              </a:rPr>
              <a:t>–</a:t>
            </a:r>
            <a:r>
              <a:rPr lang="en-US" sz="2400" dirty="0">
                <a:solidFill>
                  <a:srgbClr val="000090"/>
                </a:solidFill>
                <a:ea typeface="ＭＳ Ｐゴシック" charset="-128"/>
              </a:rPr>
              <a:t> see link in chat </a:t>
            </a:r>
          </a:p>
          <a:p>
            <a:pPr marL="285750" indent="-285750">
              <a:lnSpc>
                <a:spcPct val="95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charset="-128"/>
              </a:rPr>
              <a:t>All participants will be muted upon entering </a:t>
            </a:r>
          </a:p>
          <a:p>
            <a:pPr marL="285750" indent="-285750">
              <a:lnSpc>
                <a:spcPct val="95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charset="-128"/>
              </a:rPr>
              <a:t>Please do </a:t>
            </a:r>
            <a:r>
              <a:rPr lang="en-US" sz="2400" b="1" dirty="0">
                <a:solidFill>
                  <a:srgbClr val="000090"/>
                </a:solidFill>
                <a:ea typeface="ＭＳ Ｐゴシック" charset="-128"/>
              </a:rPr>
              <a:t>not</a:t>
            </a:r>
            <a:r>
              <a:rPr lang="en-US" sz="2400" dirty="0">
                <a:solidFill>
                  <a:srgbClr val="000090"/>
                </a:solidFill>
                <a:ea typeface="ＭＳ Ｐゴシック" charset="-128"/>
              </a:rPr>
              <a:t> use the Q&amp;A function for questions, enter all questions into the </a:t>
            </a:r>
            <a:r>
              <a:rPr lang="en-US" sz="2400" b="1" dirty="0">
                <a:solidFill>
                  <a:srgbClr val="000090"/>
                </a:solidFill>
                <a:ea typeface="ＭＳ Ｐゴシック" charset="-128"/>
              </a:rPr>
              <a:t>chat </a:t>
            </a:r>
            <a:r>
              <a:rPr lang="en-US" sz="2400" b="1" dirty="0" smtClean="0">
                <a:solidFill>
                  <a:srgbClr val="000090"/>
                </a:solidFill>
                <a:ea typeface="ＭＳ Ｐゴシック" charset="-128"/>
              </a:rPr>
              <a:t>box</a:t>
            </a:r>
          </a:p>
          <a:p>
            <a:pPr marL="285750" indent="-285750">
              <a:lnSpc>
                <a:spcPct val="95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ea typeface="ＭＳ Ｐゴシック" charset="-128"/>
              </a:rPr>
              <a:t>If you are experiencing technical difficulties, please text Natasha Reed at 646-789-1613 for immediate assistance.</a:t>
            </a:r>
            <a:endParaRPr lang="en-US" sz="2400" dirty="0">
              <a:solidFill>
                <a:srgbClr val="000090"/>
              </a:solidFill>
              <a:ea typeface="ＭＳ Ｐゴシック" charset="-128"/>
            </a:endParaRPr>
          </a:p>
          <a:p>
            <a:pPr marL="285750" indent="-285750">
              <a:lnSpc>
                <a:spcPct val="95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charset="-128"/>
              </a:rPr>
              <a:t>If there are technical difficulties due to the high volume of Zoom usage, we will record and post this webinar within 24 hours to IPFCC’s website.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EABBD1-8758-284E-8A53-388293DAD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5411"/>
            <a:ext cx="8229600" cy="1026794"/>
          </a:xfrm>
        </p:spPr>
        <p:txBody>
          <a:bodyPr/>
          <a:lstStyle/>
          <a:p>
            <a:r>
              <a:rPr lang="en-US" dirty="0"/>
              <a:t>Helpful Tips:</a:t>
            </a:r>
          </a:p>
        </p:txBody>
      </p:sp>
      <p:sp>
        <p:nvSpPr>
          <p:cNvPr id="7" name="Line 4">
            <a:extLst>
              <a:ext uri="{FF2B5EF4-FFF2-40B4-BE49-F238E27FC236}">
                <a16:creationId xmlns="" xmlns:a16="http://schemas.microsoft.com/office/drawing/2014/main" id="{EFAAC80E-6F5D-2C4D-A984-EA7F0FBDBDF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" y="1751478"/>
            <a:ext cx="78486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BDEBB1D-A699-BC46-82AA-0CADFB8AB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792" y="106558"/>
            <a:ext cx="3767328" cy="194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85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ine 4">
            <a:extLst>
              <a:ext uri="{FF2B5EF4-FFF2-40B4-BE49-F238E27FC236}">
                <a16:creationId xmlns="" xmlns:a16="http://schemas.microsoft.com/office/drawing/2014/main" id="{E7C115A9-B90A-A341-ABCA-B216302B3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613" y="1887770"/>
            <a:ext cx="78486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 descr="A picture containing table, sitting&#10;&#10;Description automatically generated">
            <a:extLst>
              <a:ext uri="{FF2B5EF4-FFF2-40B4-BE49-F238E27FC236}">
                <a16:creationId xmlns="" xmlns:a16="http://schemas.microsoft.com/office/drawing/2014/main" id="{AF1854C6-014F-5646-923F-718B853BA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06" y="2264171"/>
            <a:ext cx="8422387" cy="26145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40E704F-5CE5-B343-AE6A-DFE442B4376D}"/>
              </a:ext>
            </a:extLst>
          </p:cNvPr>
          <p:cNvSpPr/>
          <p:nvPr/>
        </p:nvSpPr>
        <p:spPr>
          <a:xfrm>
            <a:off x="272720" y="5484086"/>
            <a:ext cx="870508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www.seattlechildrens.org/health-safety/keeping-kids-healthy/development /supporting-mental-wellness-and-family-life-during-covid-19/</a:t>
            </a:r>
            <a:endParaRPr lang="en-US" sz="2000" dirty="0"/>
          </a:p>
          <a:p>
            <a:endParaRPr lang="en-US" dirty="0"/>
          </a:p>
        </p:txBody>
      </p:sp>
      <p:pic>
        <p:nvPicPr>
          <p:cNvPr id="9" name="Picture 8" descr="A picture containing knife, table&#10;&#10;Description automatically generated">
            <a:extLst>
              <a:ext uri="{FF2B5EF4-FFF2-40B4-BE49-F238E27FC236}">
                <a16:creationId xmlns="" xmlns:a16="http://schemas.microsoft.com/office/drawing/2014/main" id="{5F33F524-A5D7-D44B-A59A-1F2DBBD50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12" y="376137"/>
            <a:ext cx="42037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77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="" xmlns:a16="http://schemas.microsoft.com/office/drawing/2014/main" id="{C8F313C3-96FA-2442-ADEC-56CD478B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6404" y="651315"/>
            <a:ext cx="5252212" cy="1434933"/>
          </a:xfrm>
        </p:spPr>
        <p:txBody>
          <a:bodyPr/>
          <a:lstStyle/>
          <a:p>
            <a:r>
              <a:rPr lang="en-US" dirty="0"/>
              <a:t>Family Advisory Council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="" xmlns:a16="http://schemas.microsoft.com/office/drawing/2014/main" id="{66283B62-B978-4DBE-965F-F1E10909D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184" y="2307288"/>
            <a:ext cx="8229600" cy="3992563"/>
          </a:xfrm>
        </p:spPr>
        <p:txBody>
          <a:bodyPr/>
          <a:lstStyle/>
          <a:p>
            <a:pPr marL="342900" lvl="0" indent="-342900">
              <a:lnSpc>
                <a:spcPct val="95000"/>
              </a:lnSpc>
              <a:spcBef>
                <a:spcPts val="0"/>
              </a:spcBef>
              <a:spcAft>
                <a:spcPts val="1800"/>
              </a:spcAft>
              <a:buSzPct val="120000"/>
              <a:buFont typeface="Arial Unicode MS" panose="020B0604020202020204" pitchFamily="34" charset="-128"/>
              <a:buChar char="◆"/>
            </a:pPr>
            <a:r>
              <a:rPr lang="en-US" dirty="0"/>
              <a:t>Before COVID, telehealth used mainly for psychology and psychiatry services; now used broadly, even for PT, OT, and RT</a:t>
            </a:r>
          </a:p>
          <a:p>
            <a:pPr marL="342900" indent="-342900">
              <a:lnSpc>
                <a:spcPct val="95000"/>
              </a:lnSpc>
              <a:spcBef>
                <a:spcPts val="0"/>
              </a:spcBef>
              <a:spcAft>
                <a:spcPts val="1800"/>
              </a:spcAft>
              <a:buSzPct val="120000"/>
              <a:buFont typeface="Arial Unicode MS" panose="020B0604020202020204" pitchFamily="34" charset="-128"/>
              <a:buChar char="◆"/>
            </a:pPr>
            <a:r>
              <a:rPr lang="en-US" dirty="0"/>
              <a:t>FAC worked on a listing of the benefits of telehealth to share with other families and helped develop guidance to prepare families for telehealth visits</a:t>
            </a:r>
          </a:p>
          <a:p>
            <a:pPr marL="342900" indent="-342900">
              <a:lnSpc>
                <a:spcPct val="95000"/>
              </a:lnSpc>
              <a:spcBef>
                <a:spcPts val="0"/>
              </a:spcBef>
              <a:spcAft>
                <a:spcPts val="1800"/>
              </a:spcAft>
              <a:buSzPct val="120000"/>
              <a:buFont typeface="Arial Unicode MS" panose="020B0604020202020204" pitchFamily="34" charset="-128"/>
              <a:buChar char="◆"/>
            </a:pPr>
            <a:r>
              <a:rPr lang="en-US" dirty="0"/>
              <a:t>Because of impact of sheltering-in-place, FAC developed a Tip Sheet (on the website) to help families manage challenging behaviors in children</a:t>
            </a:r>
          </a:p>
          <a:p>
            <a:pPr lvl="0"/>
            <a:endParaRPr lang="en-US" dirty="0"/>
          </a:p>
        </p:txBody>
      </p:sp>
      <p:sp>
        <p:nvSpPr>
          <p:cNvPr id="20" name="Line 4">
            <a:extLst>
              <a:ext uri="{FF2B5EF4-FFF2-40B4-BE49-F238E27FC236}">
                <a16:creationId xmlns="" xmlns:a16="http://schemas.microsoft.com/office/drawing/2014/main" id="{E7C115A9-B90A-A341-ABCA-B216302B3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677" y="2086248"/>
            <a:ext cx="78486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4E9A31D-D566-8E44-8A3C-2D5195C17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" y="140288"/>
            <a:ext cx="2831353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42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>
            <a:extLst>
              <a:ext uri="{FF2B5EF4-FFF2-40B4-BE49-F238E27FC236}">
                <a16:creationId xmlns="" xmlns:a16="http://schemas.microsoft.com/office/drawing/2014/main" id="{66283B62-B978-4DBE-965F-F1E10909D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677" y="2587561"/>
            <a:ext cx="8229600" cy="3992563"/>
          </a:xfrm>
        </p:spPr>
        <p:txBody>
          <a:bodyPr/>
          <a:lstStyle/>
          <a:p>
            <a:pPr algn="ctr">
              <a:lnSpc>
                <a:spcPct val="95000"/>
              </a:lnSpc>
              <a:spcBef>
                <a:spcPts val="0"/>
              </a:spcBef>
              <a:spcAft>
                <a:spcPts val="1800"/>
              </a:spcAft>
              <a:buSzPct val="120000"/>
            </a:pPr>
            <a:r>
              <a:rPr lang="en-US" sz="2800" i="1" dirty="0"/>
              <a:t>“Sometimes we need to cry as a council.”</a:t>
            </a:r>
          </a:p>
          <a:p>
            <a:pPr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ct val="120000"/>
            </a:pPr>
            <a:r>
              <a:rPr lang="en-US" i="1" dirty="0"/>
              <a:t>Donna Provenzano</a:t>
            </a:r>
          </a:p>
          <a:p>
            <a:pPr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ct val="120000"/>
            </a:pPr>
            <a:r>
              <a:rPr lang="en-US" i="1" dirty="0"/>
              <a:t>Director of Family-Centered Care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1800"/>
              </a:spcAft>
              <a:buSzPct val="120000"/>
            </a:pPr>
            <a:endParaRPr lang="en-US" dirty="0"/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1800"/>
              </a:spcAft>
              <a:buSzPct val="120000"/>
            </a:pPr>
            <a:r>
              <a:rPr lang="en-US" dirty="0"/>
              <a:t>Supporting the emotional well-being of Family Advisory Council members is another priority. Many family advisors have had personal challenges during the COVID-19 Pandemic.</a:t>
            </a:r>
          </a:p>
          <a:p>
            <a:pPr lvl="0"/>
            <a:endParaRPr lang="en-US" dirty="0"/>
          </a:p>
        </p:txBody>
      </p:sp>
      <p:sp>
        <p:nvSpPr>
          <p:cNvPr id="20" name="Line 4">
            <a:extLst>
              <a:ext uri="{FF2B5EF4-FFF2-40B4-BE49-F238E27FC236}">
                <a16:creationId xmlns="" xmlns:a16="http://schemas.microsoft.com/office/drawing/2014/main" id="{E7C115A9-B90A-A341-ABCA-B216302B3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677" y="2086248"/>
            <a:ext cx="78486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4E9A31D-D566-8E44-8A3C-2D5195C17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" y="140288"/>
            <a:ext cx="2831353" cy="1900237"/>
          </a:xfrm>
          <a:prstGeom prst="rect">
            <a:avLst/>
          </a:prstGeom>
        </p:spPr>
      </p:pic>
      <p:sp>
        <p:nvSpPr>
          <p:cNvPr id="10" name="Title 8">
            <a:extLst>
              <a:ext uri="{FF2B5EF4-FFF2-40B4-BE49-F238E27FC236}">
                <a16:creationId xmlns="" xmlns:a16="http://schemas.microsoft.com/office/drawing/2014/main" id="{81EDFF44-0DCD-BE4C-86F1-EE6F99FC1EDE}"/>
              </a:ext>
            </a:extLst>
          </p:cNvPr>
          <p:cNvSpPr txBox="1">
            <a:spLocks/>
          </p:cNvSpPr>
          <p:nvPr/>
        </p:nvSpPr>
        <p:spPr bwMode="auto">
          <a:xfrm>
            <a:off x="3486404" y="651315"/>
            <a:ext cx="5252212" cy="143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0" kern="1200">
                <a:ln>
                  <a:noFill/>
                </a:ln>
                <a:solidFill>
                  <a:srgbClr val="400080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00080"/>
                </a:solidFill>
                <a:latin typeface="Arial" pitchFamily="80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00080"/>
                </a:solidFill>
                <a:latin typeface="Arial" pitchFamily="80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00080"/>
                </a:solidFill>
                <a:latin typeface="Arial" pitchFamily="80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00080"/>
                </a:solidFill>
                <a:latin typeface="Arial" pitchFamily="80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/>
              <a:t>Family Advisory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10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>
            <a:extLst>
              <a:ext uri="{FF2B5EF4-FFF2-40B4-BE49-F238E27FC236}">
                <a16:creationId xmlns="" xmlns:a16="http://schemas.microsoft.com/office/drawing/2014/main" id="{66283B62-B978-4DBE-965F-F1E10909DC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9903" y="2020291"/>
            <a:ext cx="3636602" cy="3748151"/>
          </a:xfrm>
        </p:spPr>
        <p:txBody>
          <a:bodyPr/>
          <a:lstStyle/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/>
              <a:t>A Variety of Mental Health Resources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hlinkClick r:id="rId2" tooltip="https://www.childrensmn.org/behavioral-support-hub/"/>
              </a:rPr>
              <a:t>www.childrensmn.org/behavioral-support-hub/</a:t>
            </a:r>
            <a:endParaRPr lang="en-US" dirty="0"/>
          </a:p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</a:pPr>
            <a:endParaRPr lang="en-US" sz="2200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254BBD21-7B38-9C44-8FBA-101AD51D2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12" y="3894367"/>
            <a:ext cx="3838777" cy="2692297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5" name="Picture 4" descr="A screenshot of a person&#10;&#10;Description automatically generated">
            <a:extLst>
              <a:ext uri="{FF2B5EF4-FFF2-40B4-BE49-F238E27FC236}">
                <a16:creationId xmlns="" xmlns:a16="http://schemas.microsoft.com/office/drawing/2014/main" id="{0CE53CAE-85A4-3748-AEEB-B399D8F51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85" y="461479"/>
            <a:ext cx="4379416" cy="3059854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1EAE41E9-8289-E343-9A73-8A2996D7F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691" y="3894367"/>
            <a:ext cx="3969996" cy="2170264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12826F0-C62A-1D40-81FB-F1557B148E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8891" y="470969"/>
            <a:ext cx="27432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4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>
            <a:extLst>
              <a:ext uri="{FF2B5EF4-FFF2-40B4-BE49-F238E27FC236}">
                <a16:creationId xmlns="" xmlns:a16="http://schemas.microsoft.com/office/drawing/2014/main" id="{66283B62-B978-4DBE-965F-F1E10909DC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240" y="3946086"/>
            <a:ext cx="3838776" cy="3758275"/>
          </a:xfrm>
        </p:spPr>
        <p:txBody>
          <a:bodyPr/>
          <a:lstStyle/>
          <a:p>
            <a:pPr marL="457200" indent="-45720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US" dirty="0"/>
              <a:t>Stick to a schedule</a:t>
            </a:r>
          </a:p>
          <a:p>
            <a:pPr marL="457200" indent="-45720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US" dirty="0"/>
              <a:t>Stay calm</a:t>
            </a:r>
          </a:p>
          <a:p>
            <a:pPr marL="457200" indent="-45720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US" dirty="0"/>
              <a:t>Limit screen time</a:t>
            </a:r>
          </a:p>
          <a:p>
            <a:pPr marL="457200" indent="-45720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US" dirty="0"/>
              <a:t>Give kids facts</a:t>
            </a:r>
          </a:p>
          <a:p>
            <a:pPr marL="457200" indent="-45720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US" dirty="0"/>
              <a:t>Reach out for help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4F09BAC-3CAF-944F-BCDC-592FBFB13C7D}"/>
              </a:ext>
            </a:extLst>
          </p:cNvPr>
          <p:cNvSpPr txBox="1"/>
          <p:nvPr/>
        </p:nvSpPr>
        <p:spPr>
          <a:xfrm>
            <a:off x="4235016" y="3857653"/>
            <a:ext cx="4815843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95000"/>
              </a:lnSpc>
              <a:spcAft>
                <a:spcPts val="1200"/>
              </a:spcAft>
              <a:buClr>
                <a:schemeClr val="accent2"/>
              </a:buClr>
              <a:buSzPct val="75000"/>
            </a:pPr>
            <a:r>
              <a:rPr lang="en-US" sz="2000" dirty="0">
                <a:solidFill>
                  <a:srgbClr val="000090"/>
                </a:solidFill>
                <a:ea typeface="ＭＳ Ｐゴシック" charset="-128"/>
                <a:hlinkClick r:id="rId2"/>
              </a:rPr>
              <a:t>www.childrensmn.org/2020/03/18/five-tips-mental-health-schools-closed/</a:t>
            </a:r>
            <a:endParaRPr lang="en-US" sz="2000" dirty="0">
              <a:solidFill>
                <a:srgbClr val="000090"/>
              </a:solidFill>
              <a:ea typeface="ＭＳ Ｐゴシック" charset="-128"/>
            </a:endParaRPr>
          </a:p>
          <a:p>
            <a:pPr fontAlgn="base">
              <a:lnSpc>
                <a:spcPct val="95000"/>
              </a:lnSpc>
              <a:spcAft>
                <a:spcPts val="1200"/>
              </a:spcAft>
              <a:buClr>
                <a:schemeClr val="accent2"/>
              </a:buClr>
              <a:buSzPct val="75000"/>
            </a:pPr>
            <a:endParaRPr lang="en-US" sz="2000" dirty="0">
              <a:solidFill>
                <a:srgbClr val="000090"/>
              </a:solidFill>
              <a:ea typeface="ＭＳ Ｐゴシック" charset="-128"/>
            </a:endParaRPr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="" xmlns:a16="http://schemas.microsoft.com/office/drawing/2014/main" id="{D62D4C33-101A-8D4A-89D1-88A703A4A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573" y="504663"/>
            <a:ext cx="5159977" cy="2727136"/>
          </a:xfrm>
          <a:prstGeom prst="rect">
            <a:avLst/>
          </a:prstGeom>
          <a:ln>
            <a:solidFill>
              <a:srgbClr val="0046E1"/>
            </a:solidFill>
          </a:ln>
        </p:spPr>
      </p:pic>
      <p:sp>
        <p:nvSpPr>
          <p:cNvPr id="10" name="Line 4">
            <a:extLst>
              <a:ext uri="{FF2B5EF4-FFF2-40B4-BE49-F238E27FC236}">
                <a16:creationId xmlns="" xmlns:a16="http://schemas.microsoft.com/office/drawing/2014/main" id="{9E768279-B04D-8C4D-AC34-031CF7C599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240" y="3695700"/>
            <a:ext cx="8188310" cy="1524"/>
          </a:xfrm>
          <a:prstGeom prst="line">
            <a:avLst/>
          </a:prstGeom>
          <a:noFill/>
          <a:ln w="57150">
            <a:solidFill>
              <a:srgbClr val="6B6B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4A417A74-28A6-E441-9F6C-5BD7BC79C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" y="1052987"/>
            <a:ext cx="27432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09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51744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1667" y="5715000"/>
            <a:ext cx="8777111" cy="1143000"/>
          </a:xfrm>
        </p:spPr>
        <p:txBody>
          <a:bodyPr/>
          <a:lstStyle/>
          <a:p>
            <a:r>
              <a:rPr lang="en-US" sz="2800" dirty="0"/>
              <a:t>https://www.ipfcc.org/bestpractices/covid-19/index.html</a:t>
            </a:r>
          </a:p>
        </p:txBody>
      </p:sp>
    </p:spTree>
    <p:extLst>
      <p:ext uri="{BB962C8B-B14F-4D97-AF65-F5344CB8AC3E}">
        <p14:creationId xmlns:p14="http://schemas.microsoft.com/office/powerpoint/2010/main" val="3517505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870"/>
            <a:ext cx="8229600" cy="1026794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sz="3200" dirty="0"/>
              <a:t>Free Opportunities to Learn More and Share Emerging COVID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496" y="1543664"/>
            <a:ext cx="8229600" cy="4525963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endParaRPr lang="en-US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Informal Conversation on </a:t>
            </a:r>
            <a:r>
              <a:rPr lang="en-US" dirty="0" err="1"/>
              <a:t>PFCC.Connect</a:t>
            </a:r>
            <a:endParaRPr lang="en-US" dirty="0"/>
          </a:p>
          <a:p>
            <a:pPr lvl="1">
              <a:spcAft>
                <a:spcPts val="600"/>
              </a:spcAft>
              <a:buSzPct val="110000"/>
              <a:buFont typeface="Arial Unicode MS" panose="020B0604020202020204" pitchFamily="34" charset="-128"/>
              <a:buChar char="◆"/>
            </a:pPr>
            <a:r>
              <a:rPr lang="en-US" sz="2200" dirty="0"/>
              <a:t>Tuesday, September 29th, noon ET</a:t>
            </a:r>
          </a:p>
          <a:p>
            <a:pPr lvl="1">
              <a:lnSpc>
                <a:spcPct val="95000"/>
              </a:lnSpc>
              <a:spcAft>
                <a:spcPts val="600"/>
              </a:spcAft>
              <a:buSzPct val="110000"/>
              <a:buFont typeface="Arial Unicode MS" panose="020B0604020202020204" pitchFamily="34" charset="-128"/>
              <a:buChar char="◆"/>
            </a:pPr>
            <a:r>
              <a:rPr lang="en-US" sz="2200" dirty="0"/>
              <a:t>Recordings available for past and future Conversations in Library for </a:t>
            </a:r>
            <a:r>
              <a:rPr lang="en-US" sz="2200" dirty="0" err="1"/>
              <a:t>PFCC.Connect</a:t>
            </a:r>
            <a:endParaRPr lang="en-US" sz="2200" dirty="0"/>
          </a:p>
          <a:p>
            <a:pPr marL="0" indent="0">
              <a:lnSpc>
                <a:spcPct val="95000"/>
              </a:lnSpc>
              <a:spcBef>
                <a:spcPts val="1176"/>
              </a:spcBef>
              <a:spcAft>
                <a:spcPts val="600"/>
              </a:spcAft>
              <a:buNone/>
            </a:pPr>
            <a:r>
              <a:rPr lang="en-US" dirty="0"/>
              <a:t>Webinar</a:t>
            </a:r>
          </a:p>
          <a:p>
            <a:pPr lvl="1">
              <a:spcAft>
                <a:spcPts val="600"/>
              </a:spcAft>
              <a:buSzPct val="110000"/>
              <a:buFont typeface="Arial Unicode MS" panose="020B0604020202020204" pitchFamily="34" charset="-128"/>
              <a:buChar char="◆"/>
            </a:pPr>
            <a:r>
              <a:rPr lang="en-US" sz="2200" dirty="0"/>
              <a:t>Thursday, October 29th, noon ET</a:t>
            </a:r>
          </a:p>
          <a:p>
            <a:pPr lvl="1">
              <a:spcAft>
                <a:spcPts val="600"/>
              </a:spcAft>
              <a:buSzPct val="110000"/>
              <a:buFont typeface="Arial Unicode MS" panose="020B0604020202020204" pitchFamily="34" charset="-128"/>
              <a:buChar char="◆"/>
            </a:pPr>
            <a:r>
              <a:rPr lang="en-US" sz="2200" dirty="0"/>
              <a:t>Recordings available for current and future webinar at: </a:t>
            </a:r>
            <a:r>
              <a:rPr lang="en-US" sz="2200" u="sng" dirty="0">
                <a:hlinkClick r:id="rId2"/>
              </a:rPr>
              <a:t>www.ipfcc.org/events/webinar-recordings.html</a:t>
            </a:r>
            <a:endParaRPr lang="en-US" sz="2200" u="sng" dirty="0"/>
          </a:p>
          <a:p>
            <a:pPr marL="457200" lvl="1" indent="0">
              <a:spcAft>
                <a:spcPts val="600"/>
              </a:spcAft>
              <a:buSzPct val="110000"/>
              <a:buNone/>
            </a:pPr>
            <a:endParaRPr lang="en-US" dirty="0"/>
          </a:p>
          <a:p>
            <a:pPr lvl="1">
              <a:spcAft>
                <a:spcPts val="600"/>
              </a:spcAft>
              <a:buSzPct val="110000"/>
              <a:buFont typeface="Arial Unicode MS" panose="020B0604020202020204" pitchFamily="34" charset="-128"/>
              <a:buChar char="◆"/>
            </a:pPr>
            <a:endParaRPr lang="en-US" sz="2800" dirty="0"/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endParaRPr lang="en-US" b="1" dirty="0"/>
          </a:p>
        </p:txBody>
      </p:sp>
      <p:pic>
        <p:nvPicPr>
          <p:cNvPr id="6" name="Picture 5" descr="lpfch_logo_horizontal_color_transparen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060" y="5473782"/>
            <a:ext cx="5377880" cy="1191690"/>
          </a:xfrm>
          <a:prstGeom prst="rect">
            <a:avLst/>
          </a:prstGeom>
        </p:spPr>
      </p:pic>
      <p:sp>
        <p:nvSpPr>
          <p:cNvPr id="5" name="Line 4">
            <a:extLst>
              <a:ext uri="{FF2B5EF4-FFF2-40B4-BE49-F238E27FC236}">
                <a16:creationId xmlns="" xmlns:a16="http://schemas.microsoft.com/office/drawing/2014/main" id="{E50382FB-5454-2841-8671-B290B0467C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666875"/>
            <a:ext cx="8077200" cy="0"/>
          </a:xfrm>
          <a:prstGeom prst="line">
            <a:avLst/>
          </a:prstGeom>
          <a:noFill/>
          <a:ln w="57150">
            <a:solidFill>
              <a:srgbClr val="6B6B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063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7" name="Line 4"/>
          <p:cNvSpPr>
            <a:spLocks noChangeShapeType="1"/>
          </p:cNvSpPr>
          <p:nvPr/>
        </p:nvSpPr>
        <p:spPr bwMode="auto">
          <a:xfrm>
            <a:off x="512762" y="1811337"/>
            <a:ext cx="8077200" cy="0"/>
          </a:xfrm>
          <a:prstGeom prst="line">
            <a:avLst/>
          </a:prstGeom>
          <a:noFill/>
          <a:ln w="57150">
            <a:solidFill>
              <a:srgbClr val="6B6B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92898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900" y="2016125"/>
            <a:ext cx="744220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2899" name="Title 1"/>
          <p:cNvSpPr>
            <a:spLocks noGrp="1"/>
          </p:cNvSpPr>
          <p:nvPr>
            <p:ph type="title"/>
          </p:nvPr>
        </p:nvSpPr>
        <p:spPr>
          <a:xfrm>
            <a:off x="533400" y="463550"/>
            <a:ext cx="8077200" cy="1143000"/>
          </a:xfrm>
          <a:solidFill>
            <a:srgbClr val="FFFFFF"/>
          </a:solidFill>
        </p:spPr>
        <p:txBody>
          <a:bodyPr/>
          <a:lstStyle/>
          <a:p>
            <a:pPr algn="ctr"/>
            <a:r>
              <a:rPr lang="en-US" sz="2400" b="1" kern="1200" dirty="0">
                <a:solidFill>
                  <a:srgbClr val="400080"/>
                </a:solidFill>
                <a:latin typeface="Arial"/>
              </a:rPr>
              <a:t>A free online learning community dedicated to partnerships with patients and families to improve and transform care across all settings.</a:t>
            </a:r>
          </a:p>
        </p:txBody>
      </p:sp>
      <p:sp>
        <p:nvSpPr>
          <p:cNvPr id="10" name="Title 5"/>
          <p:cNvSpPr txBox="1">
            <a:spLocks/>
          </p:cNvSpPr>
          <p:nvPr/>
        </p:nvSpPr>
        <p:spPr bwMode="auto">
          <a:xfrm>
            <a:off x="323850" y="5715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>
            <a:normAutofit fontScale="97500"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kern="1200">
                <a:ln>
                  <a:noFill/>
                </a:ln>
                <a:solidFill>
                  <a:srgbClr val="40008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00080"/>
                </a:solidFill>
                <a:latin typeface="Arial" pitchFamily="80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00080"/>
                </a:solidFill>
                <a:latin typeface="Arial" pitchFamily="80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00080"/>
                </a:solidFill>
                <a:latin typeface="Arial" pitchFamily="80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00080"/>
                </a:solidFill>
                <a:latin typeface="Arial" pitchFamily="80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0008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http://pfcc.connect.ipfcc.org/home</a:t>
            </a:r>
          </a:p>
        </p:txBody>
      </p:sp>
    </p:spTree>
    <p:extLst>
      <p:ext uri="{BB962C8B-B14F-4D97-AF65-F5344CB8AC3E}">
        <p14:creationId xmlns:p14="http://schemas.microsoft.com/office/powerpoint/2010/main" val="1730714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86044" y="6123872"/>
            <a:ext cx="5108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  <a:hlinkClick r:id="rId2"/>
              </a:rPr>
              <a:t>www.ipfcc.org/events/conference.html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2245" y="1527735"/>
            <a:ext cx="3963804" cy="3967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500"/>
              </a:spcAft>
            </a:pPr>
            <a:endParaRPr lang="en-US" sz="8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</a:rPr>
              <a:t>3-day kickoff from August 18-20 with plenaries and featured sessions </a:t>
            </a:r>
          </a:p>
          <a:p>
            <a:pPr marL="285750" indent="-285750" fontAlgn="auto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</a:rPr>
              <a:t>Interactive Poster Gallery with over 60 posters</a:t>
            </a:r>
          </a:p>
          <a:p>
            <a:pPr marL="285750" indent="-285750" fontAlgn="auto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</a:rPr>
              <a:t>46 breakout sessions and weekly “ask an expert” sessions from  August 25 – September 10</a:t>
            </a:r>
          </a:p>
          <a:p>
            <a:pPr marL="285750" indent="-285750" fontAlgn="auto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</a:rPr>
              <a:t>Nashville-themed surprises and prizes</a:t>
            </a:r>
          </a:p>
          <a:p>
            <a:pPr marL="285750" indent="-285750" fontAlgn="auto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</a:rPr>
              <a:t>Opportunities to connect with presenters and fellow attendees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6068" y="5754540"/>
            <a:ext cx="5515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8000"/>
                </a:solidFill>
                <a:latin typeface="Arial"/>
                <a:ea typeface="+mn-ea"/>
                <a:cs typeface="Arial"/>
              </a:rPr>
              <a:t>For more information and to register today, visit: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100016-3FB0-5848-9777-8CAC3413A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21" y="1357936"/>
            <a:ext cx="4534944" cy="4157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951634A-C206-BD41-A63A-E0B6D5567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9886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545F6CF-1EE2-5C41-BF1B-E57A838B5E9C}"/>
              </a:ext>
            </a:extLst>
          </p:cNvPr>
          <p:cNvSpPr txBox="1"/>
          <p:nvPr/>
        </p:nvSpPr>
        <p:spPr>
          <a:xfrm>
            <a:off x="875898" y="204296"/>
            <a:ext cx="7784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90"/>
                </a:solidFill>
                <a:latin typeface="Arial"/>
                <a:cs typeface="Arial"/>
              </a:rPr>
              <a:t>IPFCC’s Virtual Conference offers…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26273B3-E137-6748-AE3A-59AF350DC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792" y="5458596"/>
            <a:ext cx="591887" cy="5918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BDBE7B4-8DF4-F24A-BF92-62CC5F25A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04389">
            <a:off x="4864659" y="1103176"/>
            <a:ext cx="392615" cy="5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8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1056" y="986997"/>
            <a:ext cx="4999575" cy="6942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endParaRPr lang="en-US" sz="900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For New York State Residents:</a:t>
            </a:r>
          </a:p>
          <a:p>
            <a:pPr marL="742950" lvl="1" indent="-285750">
              <a:spcAft>
                <a:spcPts val="1000"/>
              </a:spcAft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No cost scholarships</a:t>
            </a:r>
          </a:p>
          <a:p>
            <a:pPr marL="742950" lvl="1" indent="-285750">
              <a:spcAft>
                <a:spcPts val="1000"/>
              </a:spcAft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Apply: </a:t>
            </a:r>
          </a:p>
          <a:p>
            <a:pPr lvl="1">
              <a:spcAft>
                <a:spcPts val="1000"/>
              </a:spcAft>
            </a:pPr>
            <a:r>
              <a:rPr lang="en-US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  <a:hlinkClick r:id="rId2"/>
              </a:rPr>
              <a:t>https://www.surveymonkey.com/r/NYSHF_IPFCC_Conference_Scholarship_App</a:t>
            </a:r>
            <a:endParaRPr lang="en-US" b="1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  <a:p>
            <a:pPr lvl="1">
              <a:spcAft>
                <a:spcPts val="1000"/>
              </a:spcAft>
            </a:pPr>
            <a:endParaRPr lang="en-US" sz="2000" b="1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Matching Scholarships:</a:t>
            </a:r>
          </a:p>
          <a:p>
            <a:pPr marL="742950" lvl="1" indent="-285750">
              <a:spcAft>
                <a:spcPts val="1000"/>
              </a:spcAft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Available to anyone, in any location</a:t>
            </a:r>
          </a:p>
          <a:p>
            <a:pPr marL="742950" lvl="1" indent="-285750">
              <a:spcAft>
                <a:spcPts val="1000"/>
              </a:spcAft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50% match = $250 for health care professionals; $200 for patient family advisors</a:t>
            </a:r>
          </a:p>
          <a:p>
            <a:pPr marL="742950" lvl="1" indent="-285750">
              <a:spcAft>
                <a:spcPts val="1000"/>
              </a:spcAft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Apply:</a:t>
            </a:r>
          </a:p>
          <a:p>
            <a:pPr lvl="1">
              <a:spcAft>
                <a:spcPts val="1000"/>
              </a:spcAft>
            </a:pPr>
            <a:r>
              <a:rPr lang="en-US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  <a:hlinkClick r:id="rId3"/>
              </a:rPr>
              <a:t>https://www.surveymonkey.com/r/Partial_Conf_Scholarships</a:t>
            </a:r>
            <a:endParaRPr lang="en-US" b="1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  <a:p>
            <a:pPr lvl="1">
              <a:spcAft>
                <a:spcPts val="1000"/>
              </a:spcAft>
            </a:pPr>
            <a:endParaRPr lang="en-US" b="1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  <a:p>
            <a:pPr marL="742950" lvl="1" indent="-285750">
              <a:spcAft>
                <a:spcPts val="1000"/>
              </a:spcAft>
              <a:buFont typeface="Arial"/>
              <a:buChar char="•"/>
            </a:pPr>
            <a:endParaRPr lang="en-US" sz="2000" b="1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  <a:p>
            <a:pPr marL="742950" lvl="1" indent="-285750">
              <a:spcAft>
                <a:spcPts val="1000"/>
              </a:spcAft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8" name="Picture 7" descr="Line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131" y="551772"/>
            <a:ext cx="2400300" cy="29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100016-3FB0-5848-9777-8CAC3413A3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10509"/>
            <a:ext cx="3661056" cy="33559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951634A-C206-BD41-A63A-E0B6D55678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886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545F6CF-1EE2-5C41-BF1B-E57A838B5E9C}"/>
              </a:ext>
            </a:extLst>
          </p:cNvPr>
          <p:cNvSpPr txBox="1"/>
          <p:nvPr/>
        </p:nvSpPr>
        <p:spPr>
          <a:xfrm>
            <a:off x="875898" y="204296"/>
            <a:ext cx="7784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Scholarships Still Available…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26273B3-E137-6748-AE3A-59AF350DCF8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445" y="5789927"/>
            <a:ext cx="772130" cy="7721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BDBE7B4-8DF4-F24A-BF92-62CC5F25A46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76281">
            <a:off x="2130117" y="1298462"/>
            <a:ext cx="392615" cy="5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06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862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Q&amp;A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07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40830"/>
            <a:ext cx="8229600" cy="1026794"/>
          </a:xfrm>
        </p:spPr>
        <p:txBody>
          <a:bodyPr/>
          <a:lstStyle/>
          <a:p>
            <a:pPr algn="ctr"/>
            <a:r>
              <a:rPr lang="en-US" dirty="0"/>
              <a:t>Thank You for Joining Us!</a:t>
            </a:r>
          </a:p>
        </p:txBody>
      </p:sp>
      <p:sp>
        <p:nvSpPr>
          <p:cNvPr id="7" name="Subtitle 6"/>
          <p:cNvSpPr>
            <a:spLocks noGrp="1"/>
          </p:cNvSpPr>
          <p:nvPr>
            <p:ph idx="1"/>
          </p:nvPr>
        </p:nvSpPr>
        <p:spPr>
          <a:xfrm>
            <a:off x="365760" y="2241424"/>
            <a:ext cx="841248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Please fill out the survey on your experience today:</a:t>
            </a:r>
          </a:p>
          <a:p>
            <a:pPr marL="0" indent="0" algn="ctr">
              <a:buNone/>
            </a:pPr>
            <a:endParaRPr lang="en-US" sz="28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dirty="0">
                <a:hlinkClick r:id="rId2" tooltip="https://www.surveymonkey.com/"/>
              </a:rPr>
              <a:t>www.surveymonkey.com/r/Pediatric_</a:t>
            </a:r>
          </a:p>
          <a:p>
            <a:pPr marL="0" indent="0" algn="ctr">
              <a:buNone/>
            </a:pPr>
            <a:r>
              <a:rPr lang="en-US" dirty="0">
                <a:hlinkClick r:id="rId2" tooltip="https://www.surveymonkey.com/"/>
              </a:rPr>
              <a:t>Mental_Health_Webinar_Aug20</a:t>
            </a:r>
            <a:endParaRPr lang="en-US" sz="2800" dirty="0"/>
          </a:p>
          <a:p>
            <a:pPr marL="0" indent="0" algn="ctr">
              <a:buNone/>
            </a:pPr>
            <a:endParaRPr lang="en-US" sz="28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b="1" dirty="0"/>
              <a:t>Bev Johnson</a:t>
            </a:r>
          </a:p>
          <a:p>
            <a:pPr marL="0" indent="0" algn="ctr">
              <a:buNone/>
            </a:pPr>
            <a:r>
              <a:rPr lang="en-US" dirty="0" err="1"/>
              <a:t>bjohnson@ipfcc.org</a:t>
            </a:r>
            <a:endParaRPr lang="en-US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Deborah Dokken</a:t>
            </a:r>
          </a:p>
          <a:p>
            <a:pPr marL="0" indent="0" algn="ctr">
              <a:buNone/>
            </a:pPr>
            <a:r>
              <a:rPr lang="en-US" dirty="0"/>
              <a:t>ddokken@ipfcc.org</a:t>
            </a:r>
          </a:p>
          <a:p>
            <a:pPr marL="0" indent="0" algn="ctr">
              <a:buNone/>
            </a:pPr>
            <a:endParaRPr lang="en-US" sz="2800" dirty="0"/>
          </a:p>
        </p:txBody>
      </p:sp>
      <p:sp>
        <p:nvSpPr>
          <p:cNvPr id="4" name="Line 4">
            <a:extLst>
              <a:ext uri="{FF2B5EF4-FFF2-40B4-BE49-F238E27FC236}">
                <a16:creationId xmlns="" xmlns:a16="http://schemas.microsoft.com/office/drawing/2014/main" id="{7F863921-A1C4-E34C-932A-74CC296C9A2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1684401"/>
            <a:ext cx="8077200" cy="0"/>
          </a:xfrm>
          <a:prstGeom prst="line">
            <a:avLst/>
          </a:prstGeom>
          <a:noFill/>
          <a:ln w="57150">
            <a:solidFill>
              <a:srgbClr val="6B6B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45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C2BBCBC-9C28-6546-A09B-C19DAF2E4B5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76249" y="2892878"/>
            <a:ext cx="3427913" cy="2917372"/>
          </a:xfrm>
          <a:prstGeom prst="rect">
            <a:avLst/>
          </a:prstGeom>
        </p:spPr>
      </p:pic>
      <p:sp>
        <p:nvSpPr>
          <p:cNvPr id="397313" name="Rectangle 2"/>
          <p:cNvSpPr>
            <a:spLocks noGrp="1" noChangeArrowheads="1"/>
          </p:cNvSpPr>
          <p:nvPr>
            <p:ph type="title"/>
          </p:nvPr>
        </p:nvSpPr>
        <p:spPr>
          <a:xfrm>
            <a:off x="1003861" y="1914950"/>
            <a:ext cx="7136278" cy="3028099"/>
          </a:xfrm>
        </p:spPr>
        <p:txBody>
          <a:bodyPr anchor="t"/>
          <a:lstStyle/>
          <a:p>
            <a:pPr>
              <a:lnSpc>
                <a:spcPct val="95000"/>
              </a:lnSpc>
            </a:pPr>
            <a:r>
              <a:rPr lang="en-US" sz="2800" i="1" dirty="0"/>
              <a:t>Children are not the face of this pandemic. But they risk being among its biggest victims. While they have thankfully been largely spared from the direct health effects of COVID-19 – at least to date – the crisis is having a profound effect on their wellbeing.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			</a:t>
            </a:r>
            <a:br>
              <a:rPr lang="en-US" sz="3200" dirty="0"/>
            </a:br>
            <a:r>
              <a:rPr lang="en-US" sz="3200" dirty="0"/>
              <a:t>		        </a:t>
            </a:r>
            <a:r>
              <a:rPr lang="en-US" sz="2800" dirty="0"/>
              <a:t>United Nations, April 2020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6" name="Line 4">
            <a:extLst>
              <a:ext uri="{FF2B5EF4-FFF2-40B4-BE49-F238E27FC236}">
                <a16:creationId xmlns="" xmlns:a16="http://schemas.microsoft.com/office/drawing/2014/main" id="{2C664254-982C-7349-AE86-A4DC54B3698F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000" y="1308100"/>
            <a:ext cx="7848600" cy="0"/>
          </a:xfrm>
          <a:prstGeom prst="line">
            <a:avLst/>
          </a:prstGeom>
          <a:noFill/>
          <a:ln w="57150">
            <a:solidFill>
              <a:srgbClr val="6D6FC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188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17681"/>
            <a:ext cx="8229600" cy="1026794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sz="3200" dirty="0"/>
              <a:t>Patient- and Family-Centered Care and Pediatric Partnerships During COVID-19</a:t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Funded by:</a:t>
            </a:r>
          </a:p>
        </p:txBody>
      </p:sp>
      <p:pic>
        <p:nvPicPr>
          <p:cNvPr id="6" name="Picture 5" descr="lpfch_logo_horizontal_color_transparen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060" y="4233330"/>
            <a:ext cx="5377880" cy="1191690"/>
          </a:xfrm>
          <a:prstGeom prst="rect">
            <a:avLst/>
          </a:prstGeom>
        </p:spPr>
      </p:pic>
      <p:sp>
        <p:nvSpPr>
          <p:cNvPr id="5" name="Line 4">
            <a:extLst>
              <a:ext uri="{FF2B5EF4-FFF2-40B4-BE49-F238E27FC236}">
                <a16:creationId xmlns="" xmlns:a16="http://schemas.microsoft.com/office/drawing/2014/main" id="{E50382FB-5454-2841-8671-B290B0467CA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647825"/>
            <a:ext cx="8077200" cy="0"/>
          </a:xfrm>
          <a:prstGeom prst="line">
            <a:avLst/>
          </a:prstGeom>
          <a:noFill/>
          <a:ln w="57150">
            <a:solidFill>
              <a:srgbClr val="6B6B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434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338"/>
            <a:ext cx="8229600" cy="1027112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In our time together . . .  </a:t>
            </a:r>
          </a:p>
        </p:txBody>
      </p:sp>
      <p:sp>
        <p:nvSpPr>
          <p:cNvPr id="241666" name="Rectangle 3"/>
          <p:cNvSpPr>
            <a:spLocks noGrp="1" noChangeArrowheads="1"/>
          </p:cNvSpPr>
          <p:nvPr>
            <p:ph idx="1"/>
          </p:nvPr>
        </p:nvSpPr>
        <p:spPr>
          <a:xfrm>
            <a:off x="519176" y="1889772"/>
            <a:ext cx="7848600" cy="4586522"/>
          </a:xfrm>
          <a:solidFill>
            <a:schemeClr val="accent1">
              <a:alpha val="0"/>
            </a:schemeClr>
          </a:solidFill>
        </p:spPr>
        <p:txBody>
          <a:bodyPr/>
          <a:lstStyle/>
          <a:p>
            <a:pPr marL="458788" indent="-447675">
              <a:lnSpc>
                <a:spcPct val="95000"/>
              </a:lnSpc>
              <a:spcBef>
                <a:spcPts val="0"/>
              </a:spcBef>
              <a:spcAft>
                <a:spcPts val="1800"/>
              </a:spcAft>
              <a:buFont typeface="Wingdings" charset="2"/>
              <a:buChar char="u"/>
            </a:pPr>
            <a:r>
              <a:rPr lang="en-US" sz="2800" dirty="0"/>
              <a:t>Discuss how PFCC, including its emphasis on partnerships, can continue to be the framework for providing care to children, youth, and their families during COVID-19</a:t>
            </a:r>
          </a:p>
          <a:p>
            <a:pPr marL="458788" indent="-447675">
              <a:lnSpc>
                <a:spcPct val="95000"/>
              </a:lnSpc>
              <a:spcBef>
                <a:spcPts val="0"/>
              </a:spcBef>
              <a:spcAft>
                <a:spcPts val="1800"/>
              </a:spcAft>
              <a:buFont typeface="Wingdings" charset="2"/>
              <a:buChar char="u"/>
            </a:pPr>
            <a:r>
              <a:rPr lang="en-US" sz="2800" dirty="0"/>
              <a:t>Summarize the impact of the pandemic on children and their mental health care needs</a:t>
            </a:r>
          </a:p>
          <a:p>
            <a:pPr marL="458788" indent="-447675">
              <a:lnSpc>
                <a:spcPct val="95000"/>
              </a:lnSpc>
              <a:spcBef>
                <a:spcPts val="0"/>
              </a:spcBef>
              <a:spcAft>
                <a:spcPts val="1800"/>
              </a:spcAft>
              <a:buFont typeface="Wingdings" charset="2"/>
              <a:buChar char="u"/>
            </a:pPr>
            <a:r>
              <a:rPr lang="en-US" sz="2800" dirty="0"/>
              <a:t>Share the experience of pediatric hospitals in adapting services to meet the needs of children and their families during COVID-19 </a:t>
            </a:r>
          </a:p>
        </p:txBody>
      </p:sp>
      <p:sp>
        <p:nvSpPr>
          <p:cNvPr id="368643" name="Line 4"/>
          <p:cNvSpPr>
            <a:spLocks noChangeShapeType="1"/>
          </p:cNvSpPr>
          <p:nvPr/>
        </p:nvSpPr>
        <p:spPr bwMode="auto">
          <a:xfrm>
            <a:off x="519176" y="1346200"/>
            <a:ext cx="78486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57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6B3487-7B47-DB4E-8510-1D5C23AD1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7590" y="-442047"/>
            <a:ext cx="10019180" cy="774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1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9454"/>
            <a:ext cx="8470900" cy="102711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Patient- and Family-Centered Care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Core Concepts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7478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36567"/>
            <a:ext cx="8229600" cy="4525963"/>
          </a:xfrm>
        </p:spPr>
        <p:txBody>
          <a:bodyPr/>
          <a:lstStyle/>
          <a:p>
            <a:pPr>
              <a:buFont typeface="Lucida Grande" charset="0"/>
              <a:buChar char="▼"/>
            </a:pPr>
            <a:endParaRPr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5000"/>
              </a:lnSpc>
              <a:spcAft>
                <a:spcPts val="1200"/>
              </a:spcAft>
              <a:buFont typeface="Wingdings" charset="0"/>
              <a:buChar char="u"/>
            </a:pPr>
            <a:r>
              <a:rPr dirty="0">
                <a:latin typeface="Arial" charset="0"/>
                <a:ea typeface="ＭＳ Ｐゴシック" charset="0"/>
                <a:cs typeface="ＭＳ Ｐゴシック" charset="0"/>
              </a:rPr>
              <a:t>People are treated with </a:t>
            </a:r>
            <a:r>
              <a:rPr b="1" dirty="0">
                <a:solidFill>
                  <a:srgbClr val="400080"/>
                </a:solidFill>
                <a:latin typeface="Arial" charset="0"/>
                <a:ea typeface="ＭＳ Ｐゴシック" charset="0"/>
                <a:cs typeface="ＭＳ Ｐゴシック" charset="0"/>
              </a:rPr>
              <a:t>dignity</a:t>
            </a:r>
            <a:r>
              <a:rPr lang="en-US" b="1" dirty="0">
                <a:solidFill>
                  <a:srgbClr val="400080"/>
                </a:solidFill>
                <a:latin typeface="Arial" charset="0"/>
                <a:ea typeface="ＭＳ Ｐゴシック" charset="0"/>
                <a:cs typeface="ＭＳ Ｐゴシック" charset="0"/>
              </a:rPr>
              <a:t> and respect</a:t>
            </a:r>
            <a:r>
              <a:rPr dirty="0">
                <a:latin typeface="Arial" charset="0"/>
                <a:ea typeface="ＭＳ Ｐゴシック" charset="0"/>
                <a:cs typeface="ＭＳ Ｐゴシック" charset="0"/>
              </a:rPr>
              <a:t>. </a:t>
            </a:r>
          </a:p>
          <a:p>
            <a:pPr>
              <a:lnSpc>
                <a:spcPct val="95000"/>
              </a:lnSpc>
              <a:spcAft>
                <a:spcPts val="1200"/>
              </a:spcAft>
              <a:buFont typeface="Wingdings" charset="0"/>
              <a:buChar char="u"/>
            </a:pPr>
            <a:r>
              <a:rPr dirty="0">
                <a:latin typeface="Arial" charset="0"/>
                <a:ea typeface="ＭＳ Ｐゴシック" charset="0"/>
                <a:cs typeface="ＭＳ Ｐゴシック" charset="0"/>
              </a:rPr>
              <a:t>Health care providers communicate and share complete and unbiased </a:t>
            </a:r>
            <a:r>
              <a:rPr b="1" dirty="0">
                <a:solidFill>
                  <a:srgbClr val="400080"/>
                </a:solidFill>
                <a:latin typeface="Arial" charset="0"/>
                <a:ea typeface="ＭＳ Ｐゴシック" charset="0"/>
                <a:cs typeface="ＭＳ Ｐゴシック" charset="0"/>
              </a:rPr>
              <a:t>information</a:t>
            </a:r>
            <a:r>
              <a:rPr dirty="0">
                <a:latin typeface="Arial" charset="0"/>
                <a:ea typeface="ＭＳ Ｐゴシック" charset="0"/>
                <a:cs typeface="ＭＳ Ｐゴシック" charset="0"/>
              </a:rPr>
              <a:t> with patients and families in ways that are affirming and useful.</a:t>
            </a:r>
          </a:p>
          <a:p>
            <a:pPr>
              <a:lnSpc>
                <a:spcPct val="95000"/>
              </a:lnSpc>
              <a:spcAft>
                <a:spcPts val="1200"/>
              </a:spcAft>
              <a:buFont typeface="Wingdings" charset="0"/>
              <a:buChar char="u"/>
            </a:pPr>
            <a:r>
              <a:rPr dirty="0">
                <a:latin typeface="Arial" charset="0"/>
                <a:ea typeface="ＭＳ Ｐゴシック" charset="0"/>
                <a:cs typeface="ＭＳ Ｐゴシック" charset="0"/>
              </a:rPr>
              <a:t>Patients and families are encouraged and supported in </a:t>
            </a:r>
            <a:r>
              <a:rPr b="1" dirty="0">
                <a:solidFill>
                  <a:srgbClr val="400080"/>
                </a:solidFill>
                <a:latin typeface="Arial" charset="0"/>
                <a:ea typeface="ＭＳ Ｐゴシック" charset="0"/>
                <a:cs typeface="ＭＳ Ｐゴシック" charset="0"/>
              </a:rPr>
              <a:t>participating in care and decision-making </a:t>
            </a:r>
            <a:r>
              <a:rPr dirty="0">
                <a:latin typeface="Arial" charset="0"/>
                <a:ea typeface="ＭＳ Ｐゴシック" charset="0"/>
                <a:cs typeface="ＭＳ Ｐゴシック" charset="0"/>
              </a:rPr>
              <a:t>at the level they choose.</a:t>
            </a:r>
          </a:p>
          <a:p>
            <a:pPr>
              <a:lnSpc>
                <a:spcPct val="95000"/>
              </a:lnSpc>
              <a:spcAft>
                <a:spcPts val="1200"/>
              </a:spcAft>
              <a:buFont typeface="Wingdings" charset="0"/>
              <a:buChar char="u"/>
            </a:pPr>
            <a:r>
              <a:rPr lang="en-US" b="1" dirty="0">
                <a:solidFill>
                  <a:srgbClr val="400080"/>
                </a:solidFill>
                <a:latin typeface="Arial" charset="0"/>
                <a:ea typeface="ＭＳ Ｐゴシック" charset="0"/>
                <a:cs typeface="ＭＳ Ｐゴシック" charset="0"/>
              </a:rPr>
              <a:t>Collaboration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among patients, families, and providers occurs in policy and program development, QI and safety, professional education, and research as well as in the delivery of care.</a:t>
            </a:r>
          </a:p>
        </p:txBody>
      </p:sp>
      <p:sp>
        <p:nvSpPr>
          <p:cNvPr id="374787" name="Line 4"/>
          <p:cNvSpPr>
            <a:spLocks noChangeShapeType="1"/>
          </p:cNvSpPr>
          <p:nvPr/>
        </p:nvSpPr>
        <p:spPr bwMode="auto">
          <a:xfrm>
            <a:off x="457200" y="1657350"/>
            <a:ext cx="80645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786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9454"/>
            <a:ext cx="8470900" cy="102711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Patient- and Family-Centered Authentic Partnerships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7478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40034"/>
            <a:ext cx="8229600" cy="4525963"/>
          </a:xfrm>
        </p:spPr>
        <p:txBody>
          <a:bodyPr/>
          <a:lstStyle/>
          <a:p>
            <a:pPr>
              <a:buFont typeface="Lucida Grande" charset="0"/>
              <a:buChar char="▼"/>
            </a:pP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8788" indent="-447675">
              <a:lnSpc>
                <a:spcPct val="95000"/>
              </a:lnSpc>
              <a:spcBef>
                <a:spcPts val="0"/>
              </a:spcBef>
              <a:spcAft>
                <a:spcPts val="1800"/>
              </a:spcAft>
              <a:buFont typeface=".Lucida Grande UI Regular"/>
              <a:buChar char="◆"/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Working "</a:t>
            </a:r>
            <a:r>
              <a:rPr lang="en-US" sz="2800" u="sng" dirty="0">
                <a:latin typeface="Arial" charset="0"/>
                <a:ea typeface="ＭＳ Ｐゴシック" charset="0"/>
                <a:cs typeface="ＭＳ Ｐゴシック" charset="0"/>
              </a:rPr>
              <a:t>with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" patients and families, rather than just doing "</a:t>
            </a:r>
            <a:r>
              <a:rPr lang="en-US" sz="2800" u="sng" dirty="0">
                <a:latin typeface="Arial" charset="0"/>
                <a:ea typeface="ＭＳ Ｐゴシック" charset="0"/>
                <a:cs typeface="ＭＳ Ｐゴシック" charset="0"/>
              </a:rPr>
              <a:t>to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" or "</a:t>
            </a:r>
            <a:r>
              <a:rPr lang="en-US" sz="2800" u="sng" dirty="0">
                <a:latin typeface="Arial" charset="0"/>
                <a:ea typeface="ＭＳ Ｐゴシック" charset="0"/>
                <a:cs typeface="ＭＳ Ｐゴシック" charset="0"/>
              </a:rPr>
              <a:t>for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" them.</a:t>
            </a:r>
          </a:p>
          <a:p>
            <a:pPr marL="458788" indent="-447675">
              <a:lnSpc>
                <a:spcPct val="95000"/>
              </a:lnSpc>
              <a:spcBef>
                <a:spcPts val="0"/>
              </a:spcBef>
              <a:spcAft>
                <a:spcPts val="1800"/>
              </a:spcAft>
              <a:buFont typeface=".Lucida Grande UI Regular"/>
              <a:buChar char="◆"/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Family presence and participation</a:t>
            </a:r>
          </a:p>
          <a:p>
            <a:pPr marL="458788" indent="-447675">
              <a:lnSpc>
                <a:spcPct val="95000"/>
              </a:lnSpc>
              <a:spcBef>
                <a:spcPts val="0"/>
              </a:spcBef>
              <a:spcAft>
                <a:spcPts val="1800"/>
              </a:spcAft>
              <a:buFont typeface=".Lucida Grande UI Regular"/>
              <a:buChar char="◆"/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Involvement of Advisory Councils and patient/family advisors</a:t>
            </a:r>
          </a:p>
          <a:p>
            <a:pPr>
              <a:buFont typeface="Lucida Grande" charset="0"/>
              <a:buChar char="▼"/>
            </a:pPr>
            <a:endParaRPr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4787" name="Line 4"/>
          <p:cNvSpPr>
            <a:spLocks noChangeShapeType="1"/>
          </p:cNvSpPr>
          <p:nvPr/>
        </p:nvSpPr>
        <p:spPr bwMode="auto">
          <a:xfrm>
            <a:off x="571501" y="1638300"/>
            <a:ext cx="80645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691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Custom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6D6FC7"/>
      </a:accent2>
      <a:accent3>
        <a:srgbClr val="FFFFFF"/>
      </a:accent3>
      <a:accent4>
        <a:srgbClr val="000000"/>
      </a:accent4>
      <a:accent5>
        <a:srgbClr val="DAEDEF"/>
      </a:accent5>
      <a:accent6>
        <a:srgbClr val="6D6FC7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pfcc WB ppt template 8.28.15">
  <a:themeElements>
    <a:clrScheme name="Custom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6D6FC7"/>
      </a:accent2>
      <a:accent3>
        <a:srgbClr val="FFFFFF"/>
      </a:accent3>
      <a:accent4>
        <a:srgbClr val="000000"/>
      </a:accent4>
      <a:accent5>
        <a:srgbClr val="DAEDEF"/>
      </a:accent5>
      <a:accent6>
        <a:srgbClr val="6D6FC7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M Brand Templat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63A6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989</TotalTime>
  <Words>1335</Words>
  <Application>Microsoft Macintosh PowerPoint</Application>
  <PresentationFormat>On-screen Show (4:3)</PresentationFormat>
  <Paragraphs>154</Paragraphs>
  <Slides>31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Office Theme</vt:lpstr>
      <vt:lpstr>Default Theme</vt:lpstr>
      <vt:lpstr>1_Office Theme</vt:lpstr>
      <vt:lpstr>2_Office Theme</vt:lpstr>
      <vt:lpstr>ipfcc WB ppt template 8.28.15</vt:lpstr>
      <vt:lpstr>3_Office Theme</vt:lpstr>
      <vt:lpstr>PowerPoint Presentation</vt:lpstr>
      <vt:lpstr>Helpful Tips:</vt:lpstr>
      <vt:lpstr>PowerPoint Presentation</vt:lpstr>
      <vt:lpstr>Children are not the face of this pandemic. But they risk being among its biggest victims. While they have thankfully been largely spared from the direct health effects of COVID-19 – at least to date – the crisis is having a profound effect on their wellbeing.                United Nations, April 2020</vt:lpstr>
      <vt:lpstr>Patient- and Family-Centered Care and Pediatric Partnerships During COVID-19  Funded by:</vt:lpstr>
      <vt:lpstr> In our time together . . .  </vt:lpstr>
      <vt:lpstr>PowerPoint Presentation</vt:lpstr>
      <vt:lpstr>Patient- and Family-Centered Care Core Concepts</vt:lpstr>
      <vt:lpstr>Patient- and Family-Centered Authentic Partnerships</vt:lpstr>
      <vt:lpstr>Impact of Closed Schools</vt:lpstr>
      <vt:lpstr>For those experiencing mental or behavioral health challenges, this has been an especially difficult time. As if fear of contracting the virus weren’t enough, the need for social distancing . . . and complete disruption of one’s day-to-day activity only compounds the impact. Now, maybe more than ever, these individuals need access to behavioral health services.                      NEJM Catalyst, 2020     </vt:lpstr>
      <vt:lpstr>What Children Are Being Impacted?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Family Advisory Council</vt:lpstr>
      <vt:lpstr>PowerPoint Presentation</vt:lpstr>
      <vt:lpstr>PowerPoint Presentation</vt:lpstr>
      <vt:lpstr>PowerPoint Presentation</vt:lpstr>
      <vt:lpstr>https://www.ipfcc.org/bestpractices/covid-19/index.html</vt:lpstr>
      <vt:lpstr>Free Opportunities to Learn More and Share Emerging COVID Best Practices</vt:lpstr>
      <vt:lpstr>A free online learning community dedicated to partnerships with patients and families to improve and transform care across all settings.</vt:lpstr>
      <vt:lpstr>PowerPoint Presentation</vt:lpstr>
      <vt:lpstr>PowerPoint Presentation</vt:lpstr>
      <vt:lpstr>Q&amp;A</vt:lpstr>
      <vt:lpstr>Thank You for Joining Us!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Deborah Dokken</dc:creator>
  <cp:lastModifiedBy>Special Projects</cp:lastModifiedBy>
  <cp:revision>41</cp:revision>
  <dcterms:created xsi:type="dcterms:W3CDTF">2020-08-02T19:13:28Z</dcterms:created>
  <dcterms:modified xsi:type="dcterms:W3CDTF">2020-08-13T15:37:30Z</dcterms:modified>
</cp:coreProperties>
</file>